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65" r:id="rId6"/>
    <p:sldId id="266" r:id="rId7"/>
    <p:sldId id="281" r:id="rId8"/>
    <p:sldId id="267" r:id="rId9"/>
    <p:sldId id="270" r:id="rId10"/>
    <p:sldId id="269" r:id="rId11"/>
    <p:sldId id="271" r:id="rId12"/>
    <p:sldId id="272" r:id="rId13"/>
    <p:sldId id="278" r:id="rId14"/>
    <p:sldId id="274" r:id="rId15"/>
    <p:sldId id="275" r:id="rId16"/>
    <p:sldId id="279" r:id="rId17"/>
    <p:sldId id="280"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3" d="100"/>
          <a:sy n="83" d="100"/>
        </p:scale>
        <p:origin x="686" y="77"/>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CBEC7DD-A25D-4956-9A65-6EA385F6FCB5}">
      <dgm:prSet phldrT="[Text]"/>
      <dgm:spPr/>
      <dgm:t>
        <a:bodyPr/>
        <a:lstStyle/>
        <a:p>
          <a:r>
            <a:rPr lang="en-US" dirty="0"/>
            <a:t>Fotorezistenta</a:t>
          </a:r>
        </a:p>
      </dgm:t>
    </dgm:pt>
    <dgm:pt modelId="{F342D04F-4D11-41CC-AB66-36041A902B44}" type="parTrans" cxnId="{0687A885-2354-4E9E-B313-4269283F0057}">
      <dgm:prSet>
        <dgm:style>
          <a:lnRef idx="3">
            <a:schemeClr val="lt1"/>
          </a:lnRef>
          <a:fillRef idx="1">
            <a:schemeClr val="accent5"/>
          </a:fillRef>
          <a:effectRef idx="1">
            <a:schemeClr val="accent5"/>
          </a:effectRef>
          <a:fontRef idx="minor">
            <a:schemeClr val="lt1"/>
          </a:fontRef>
        </dgm:style>
      </dgm:prSet>
      <dgm:spPr/>
      <dgm:t>
        <a:bodyPr/>
        <a:lstStyle/>
        <a:p>
          <a:endParaRPr lang="en-US"/>
        </a:p>
      </dgm:t>
    </dgm:pt>
    <dgm:pt modelId="{BD0F67B1-39E4-45ED-9534-FB8F89E8EEF6}" type="sibTrans" cxnId="{0687A885-2354-4E9E-B313-4269283F0057}">
      <dgm:prSet/>
      <dgm:spPr>
        <a:solidFill>
          <a:schemeClr val="bg1"/>
        </a:solidFill>
      </dgm:spPr>
      <dgm:t>
        <a:bodyPr/>
        <a:lstStyle/>
        <a:p>
          <a:endParaRPr lang="en-US"/>
        </a:p>
      </dgm:t>
    </dgm:pt>
    <dgm:pt modelId="{33BF0E2A-2B00-40A5-832E-FC800DCA5982}">
      <dgm:prSet phldrT="[Text]"/>
      <dgm:spPr/>
      <dgm:t>
        <a:bodyPr/>
        <a:lstStyle/>
        <a:p>
          <a:r>
            <a:rPr lang="en-US" dirty="0"/>
            <a:t>Fotodioda</a:t>
          </a:r>
        </a:p>
      </dgm:t>
    </dgm:pt>
    <dgm:pt modelId="{F8C31ED9-A2C0-4A09-A419-0AE9A44BB8DF}" type="parTrans" cxnId="{B522739A-4DEE-43CF-9357-A84EF1EEE7ED}">
      <dgm:prSet/>
      <dgm:spPr/>
      <dgm:t>
        <a:bodyPr/>
        <a:lstStyle/>
        <a:p>
          <a:endParaRPr lang="en-US"/>
        </a:p>
      </dgm:t>
    </dgm:pt>
    <dgm:pt modelId="{E373698D-1356-47A7-A591-B72BFE77C3D1}" type="sibTrans" cxnId="{B522739A-4DEE-43CF-9357-A84EF1EEE7ED}">
      <dgm:prSet/>
      <dgm:spPr>
        <a:solidFill>
          <a:schemeClr val="bg1"/>
        </a:solidFill>
      </dgm:spPr>
      <dgm:t>
        <a:bodyPr/>
        <a:lstStyle/>
        <a:p>
          <a:endParaRPr lang="en-US"/>
        </a:p>
      </dgm:t>
    </dgm:pt>
    <dgm:pt modelId="{CAE20587-4D50-4B6B-A17D-199722D630E2}">
      <dgm:prSet phldrT="[Text]"/>
      <dgm:spPr/>
      <dgm:t>
        <a:bodyPr/>
        <a:lstStyle/>
        <a:p>
          <a:r>
            <a:rPr lang="en-US" dirty="0"/>
            <a:t>Fototranzistorul</a:t>
          </a:r>
        </a:p>
      </dgm:t>
    </dgm:pt>
    <dgm:pt modelId="{6CEBC692-6F9A-47B4-948E-5AEB8FCFD251}" type="parTrans" cxnId="{D22C632F-8F8B-48FF-A898-48FD446A5F78}">
      <dgm:prSet/>
      <dgm:spPr/>
      <dgm:t>
        <a:bodyPr/>
        <a:lstStyle/>
        <a:p>
          <a:endParaRPr lang="en-US"/>
        </a:p>
      </dgm:t>
    </dgm:pt>
    <dgm:pt modelId="{7656320D-CC13-4DD7-8A30-F9FDC84AC6F2}" type="sibTrans" cxnId="{D22C632F-8F8B-48FF-A898-48FD446A5F78}">
      <dgm:prSet/>
      <dgm:spPr/>
      <dgm:t>
        <a:bodyPr/>
        <a:lstStyle/>
        <a:p>
          <a:endParaRPr lang="en-US"/>
        </a:p>
      </dgm:t>
    </dgm:pt>
    <dgm:pt modelId="{EA587102-578B-46F3-8D9E-CEC48527A898}">
      <dgm:prSet phldrT="[Text]" custT="1"/>
      <dgm:spPr/>
      <dgm:t>
        <a:bodyPr/>
        <a:lstStyle/>
        <a:p>
          <a:pPr algn="ctr"/>
          <a:r>
            <a:rPr lang="en-US" sz="2000" b="1" dirty="0">
              <a:solidFill>
                <a:schemeClr val="bg1"/>
              </a:solidFill>
            </a:rPr>
            <a:t>Dispozitive care transforma energia electrica in energie luminoasa</a:t>
          </a:r>
        </a:p>
      </dgm:t>
    </dgm:pt>
    <dgm:pt modelId="{5B4D99EA-4A7D-4EFB-95FC-BCCF98693CA7}" type="parTrans" cxnId="{A7B8947C-EA6E-47DE-814B-A0994EFA8C28}">
      <dgm:prSet/>
      <dgm:spPr/>
      <dgm:t>
        <a:bodyPr/>
        <a:lstStyle/>
        <a:p>
          <a:endParaRPr lang="en-US"/>
        </a:p>
      </dgm:t>
    </dgm:pt>
    <dgm:pt modelId="{8D504E2C-8A70-4591-8ECD-4A886FADED33}" type="sibTrans" cxnId="{A7B8947C-EA6E-47DE-814B-A0994EFA8C28}">
      <dgm:prSet/>
      <dgm:spPr/>
      <dgm:t>
        <a:bodyPr/>
        <a:lstStyle/>
        <a:p>
          <a:endParaRPr lang="en-US"/>
        </a:p>
      </dgm:t>
    </dgm:pt>
    <dgm:pt modelId="{41E3B52E-71B8-4BD0-B1ED-D051FFB12506}">
      <dgm:prSet phldrT="[Text]" custT="1"/>
      <dgm:spPr/>
      <dgm:t>
        <a:bodyPr/>
        <a:lstStyle/>
        <a:p>
          <a:pPr algn="ctr"/>
          <a:r>
            <a:rPr lang="en-US" sz="2000" b="1" dirty="0">
              <a:solidFill>
                <a:schemeClr val="bg1"/>
              </a:solidFill>
            </a:rPr>
            <a:t>Dispozitive care transforma energia radiatiei luminoase in semnale electrice </a:t>
          </a:r>
        </a:p>
      </dgm:t>
    </dgm:pt>
    <dgm:pt modelId="{2436D701-8B79-4C2B-92A4-52BC1BA24775}" type="sibTrans" cxnId="{0F0D3551-AF94-422C-87FE-80E4E27CB025}">
      <dgm:prSet/>
      <dgm:spPr/>
      <dgm:t>
        <a:bodyPr/>
        <a:lstStyle/>
        <a:p>
          <a:endParaRPr lang="en-US"/>
        </a:p>
      </dgm:t>
    </dgm:pt>
    <dgm:pt modelId="{DA206B73-34B1-48E4-A513-9978853BF217}" type="parTrans" cxnId="{0F0D3551-AF94-422C-87FE-80E4E27CB025}">
      <dgm:prSet/>
      <dgm:spPr/>
      <dgm:t>
        <a:bodyPr/>
        <a:lstStyle/>
        <a:p>
          <a:endParaRPr lang="en-US"/>
        </a:p>
      </dgm:t>
    </dgm:pt>
    <dgm:pt modelId="{038F6A6A-232A-44A4-9628-ADFA8F068F81}">
      <dgm:prSet phldrT="[Text]"/>
      <dgm:spPr/>
      <dgm:t>
        <a:bodyPr/>
        <a:lstStyle/>
        <a:p>
          <a:r>
            <a:rPr lang="en-US" dirty="0"/>
            <a:t>Diode electroluminescente</a:t>
          </a:r>
        </a:p>
      </dgm:t>
    </dgm:pt>
    <dgm:pt modelId="{ABE7D012-6867-48DA-AF76-FDB8ECBB944D}" type="sibTrans" cxnId="{0DC50B81-769A-4AC7-8C73-8EF8D8334AA1}">
      <dgm:prSet/>
      <dgm:spPr>
        <a:solidFill>
          <a:schemeClr val="bg1"/>
        </a:solidFill>
      </dgm:spPr>
      <dgm:t>
        <a:bodyPr/>
        <a:lstStyle/>
        <a:p>
          <a:endParaRPr lang="en-US"/>
        </a:p>
      </dgm:t>
    </dgm:pt>
    <dgm:pt modelId="{403B4542-B2F8-496D-BBEA-3A684B1106F9}" type="parTrans" cxnId="{0DC50B81-769A-4AC7-8C73-8EF8D8334AA1}">
      <dgm:prSet>
        <dgm:style>
          <a:lnRef idx="3">
            <a:schemeClr val="lt1"/>
          </a:lnRef>
          <a:fillRef idx="1">
            <a:schemeClr val="accent5"/>
          </a:fillRef>
          <a:effectRef idx="1">
            <a:schemeClr val="accent5"/>
          </a:effectRef>
          <a:fontRef idx="minor">
            <a:schemeClr val="lt1"/>
          </a:fontRef>
        </dgm:style>
      </dgm:prSet>
      <dgm:spPr>
        <a:ln/>
      </dgm:spPr>
      <dgm:t>
        <a:bodyPr/>
        <a:lstStyle/>
        <a:p>
          <a:endParaRPr lang="en-US"/>
        </a:p>
      </dgm:t>
    </dgm:pt>
    <dgm:pt modelId="{15982A38-A73B-4943-B138-EA0EAB77BC29}">
      <dgm:prSet phldrT="[Text]"/>
      <dgm:spPr/>
      <dgm:t>
        <a:bodyPr/>
        <a:lstStyle/>
        <a:p>
          <a:r>
            <a:rPr lang="en-US" dirty="0"/>
            <a:t>Laser cu jonctiuni semiconductoare</a:t>
          </a:r>
        </a:p>
      </dgm:t>
    </dgm:pt>
    <dgm:pt modelId="{9295158E-0763-4655-AD0E-61686A560F58}" type="sibTrans" cxnId="{B767AB03-F7F7-492B-8158-C75E1682A10F}">
      <dgm:prSet/>
      <dgm:spPr/>
      <dgm:t>
        <a:bodyPr/>
        <a:lstStyle/>
        <a:p>
          <a:endParaRPr lang="en-US"/>
        </a:p>
      </dgm:t>
    </dgm:pt>
    <dgm:pt modelId="{7CBA4BA7-B8C9-4EC9-9C51-4E810224FE14}" type="parTrans" cxnId="{B767AB03-F7F7-492B-8158-C75E1682A10F}">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pt>
    <dgm:pt modelId="{734C3A16-72FA-42CA-BF15-F44513245016}" type="pres">
      <dgm:prSet presAssocID="{41E3B52E-71B8-4BD0-B1ED-D051FFB12506}" presName="vertFlow" presStyleCnt="0"/>
      <dgm:spPr/>
    </dgm:pt>
    <dgm:pt modelId="{09ADE9CE-20B7-4A4E-BED6-D56E4ED1D855}" type="pres">
      <dgm:prSet presAssocID="{41E3B52E-71B8-4BD0-B1ED-D051FFB12506}" presName="header" presStyleLbl="node1" presStyleIdx="0" presStyleCnt="2" custScaleY="123738"/>
      <dgm:spPr/>
    </dgm:pt>
    <dgm:pt modelId="{C8CE6287-76AA-46C4-B478-0F9183DE6118}" type="pres">
      <dgm:prSet presAssocID="{F342D04F-4D11-41CC-AB66-36041A902B44}" presName="parTrans" presStyleLbl="sibTrans2D1" presStyleIdx="0" presStyleCnt="5"/>
      <dgm:spPr/>
    </dgm:pt>
    <dgm:pt modelId="{F7AA6D3E-BCE0-4C06-B101-080DA85DCB01}" type="pres">
      <dgm:prSet presAssocID="{5CBEC7DD-A25D-4956-9A65-6EA385F6FCB5}" presName="child" presStyleLbl="alignAccFollowNode1" presStyleIdx="0" presStyleCnt="5">
        <dgm:presLayoutVars>
          <dgm:chMax val="0"/>
          <dgm:bulletEnabled val="1"/>
        </dgm:presLayoutVars>
      </dgm:prSet>
      <dgm:spPr/>
    </dgm:pt>
    <dgm:pt modelId="{DDA5CBC7-AA05-481A-A03A-3964C1BBBB5A}" type="pres">
      <dgm:prSet presAssocID="{BD0F67B1-39E4-45ED-9534-FB8F89E8EEF6}" presName="sibTrans" presStyleLbl="sibTrans2D1" presStyleIdx="1" presStyleCnt="5"/>
      <dgm:spPr/>
    </dgm:pt>
    <dgm:pt modelId="{73DBFA1A-3823-4209-9CD6-DBDD456F39FB}" type="pres">
      <dgm:prSet presAssocID="{33BF0E2A-2B00-40A5-832E-FC800DCA5982}" presName="child" presStyleLbl="alignAccFollowNode1" presStyleIdx="1" presStyleCnt="5">
        <dgm:presLayoutVars>
          <dgm:chMax val="0"/>
          <dgm:bulletEnabled val="1"/>
        </dgm:presLayoutVars>
      </dgm:prSet>
      <dgm:spPr/>
    </dgm:pt>
    <dgm:pt modelId="{E7F7C4A8-2F3A-49BA-B2E4-CF48FCA5D8D8}" type="pres">
      <dgm:prSet presAssocID="{E373698D-1356-47A7-A591-B72BFE77C3D1}" presName="sibTrans" presStyleLbl="sibTrans2D1" presStyleIdx="2" presStyleCnt="5"/>
      <dgm:spPr/>
    </dgm:pt>
    <dgm:pt modelId="{68423B8C-DD55-4C1A-86D3-87118415FFA7}" type="pres">
      <dgm:prSet presAssocID="{CAE20587-4D50-4B6B-A17D-199722D630E2}" presName="child" presStyleLbl="alignAccFollowNode1" presStyleIdx="2" presStyleCnt="5">
        <dgm:presLayoutVars>
          <dgm:chMax val="0"/>
          <dgm:bulletEnabled val="1"/>
        </dgm:presLayoutVars>
      </dgm:prSet>
      <dgm:spPr/>
    </dgm:pt>
    <dgm:pt modelId="{D5E79C7E-BA4F-41B5-AEAD-7D11CABDB66C}" type="pres">
      <dgm:prSet presAssocID="{41E3B52E-71B8-4BD0-B1ED-D051FFB12506}"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1" presStyleCnt="2" custScaleY="119361"/>
      <dgm:spPr/>
    </dgm:pt>
    <dgm:pt modelId="{BF9CEF10-4726-4D20-AC2F-85DE706D0D00}" type="pres">
      <dgm:prSet presAssocID="{403B4542-B2F8-496D-BBEA-3A684B1106F9}" presName="parTrans" presStyleLbl="sibTrans2D1" presStyleIdx="3" presStyleCnt="5"/>
      <dgm:spPr/>
    </dgm:pt>
    <dgm:pt modelId="{C1386769-D313-4B62-9BE9-A84DD636105E}" type="pres">
      <dgm:prSet presAssocID="{038F6A6A-232A-44A4-9628-ADFA8F068F81}" presName="child" presStyleLbl="alignAccFollowNode1" presStyleIdx="3" presStyleCnt="5">
        <dgm:presLayoutVars>
          <dgm:chMax val="0"/>
          <dgm:bulletEnabled val="1"/>
        </dgm:presLayoutVars>
      </dgm:prSet>
      <dgm:spPr/>
    </dgm:pt>
    <dgm:pt modelId="{0C1CAC8B-CC80-49DA-9707-021AB163C55F}" type="pres">
      <dgm:prSet presAssocID="{ABE7D012-6867-48DA-AF76-FDB8ECBB944D}" presName="sibTrans" presStyleLbl="sibTrans2D1" presStyleIdx="4" presStyleCnt="5"/>
      <dgm:spPr/>
    </dgm:pt>
    <dgm:pt modelId="{2985E292-795D-4403-BD7F-3A17BE0B21A7}" type="pres">
      <dgm:prSet presAssocID="{15982A38-A73B-4943-B138-EA0EAB77BC29}" presName="child" presStyleLbl="alignAccFollowNode1" presStyleIdx="4" presStyleCnt="5">
        <dgm:presLayoutVars>
          <dgm:chMax val="0"/>
          <dgm:bulletEnabled val="1"/>
        </dgm:presLayoutVars>
      </dgm:prSet>
      <dgm:spPr/>
    </dgm:pt>
  </dgm:ptLst>
  <dgm:cxnLst>
    <dgm:cxn modelId="{B767AB03-F7F7-492B-8158-C75E1682A10F}" srcId="{EA587102-578B-46F3-8D9E-CEC48527A898}" destId="{15982A38-A73B-4943-B138-EA0EAB77BC29}" srcOrd="1" destOrd="0" parTransId="{7CBA4BA7-B8C9-4EC9-9C51-4E810224FE14}" sibTransId="{9295158E-0763-4655-AD0E-61686A560F58}"/>
    <dgm:cxn modelId="{25B66A08-E57F-429F-A076-5691EC284D95}" type="presOf" srcId="{33BF0E2A-2B00-40A5-832E-FC800DCA5982}" destId="{73DBFA1A-3823-4209-9CD6-DBDD456F39FB}" srcOrd="0" destOrd="0" presId="urn:microsoft.com/office/officeart/2005/8/layout/lProcess1"/>
    <dgm:cxn modelId="{D8B46E14-EE50-493C-A469-7E70E63B953B}" type="presOf" srcId="{15982A38-A73B-4943-B138-EA0EAB77BC29}" destId="{2985E292-795D-4403-BD7F-3A17BE0B21A7}" srcOrd="0" destOrd="0" presId="urn:microsoft.com/office/officeart/2005/8/layout/lProcess1"/>
    <dgm:cxn modelId="{D22C632F-8F8B-48FF-A898-48FD446A5F78}" srcId="{41E3B52E-71B8-4BD0-B1ED-D051FFB12506}" destId="{CAE20587-4D50-4B6B-A17D-199722D630E2}" srcOrd="2" destOrd="0" parTransId="{6CEBC692-6F9A-47B4-948E-5AEB8FCFD251}" sibTransId="{7656320D-CC13-4DD7-8A30-F9FDC84AC6F2}"/>
    <dgm:cxn modelId="{0F0D3551-AF94-422C-87FE-80E4E27CB025}" srcId="{C53CC6D8-DEFC-45FD-8207-E1ECCC27EA85}" destId="{41E3B52E-71B8-4BD0-B1ED-D051FFB12506}" srcOrd="0" destOrd="0" parTransId="{DA206B73-34B1-48E4-A513-9978853BF217}" sibTransId="{2436D701-8B79-4C2B-92A4-52BC1BA24775}"/>
    <dgm:cxn modelId="{73058351-9FAC-4F4F-A5FB-FC365EDF9D02}" type="presOf" srcId="{C53CC6D8-DEFC-45FD-8207-E1ECCC27EA85}" destId="{22D8E0AF-322E-4A8E-BC3C-6E9E9A51F58F}" srcOrd="0" destOrd="0" presId="urn:microsoft.com/office/officeart/2005/8/layout/lProcess1"/>
    <dgm:cxn modelId="{D2430375-0F29-4591-AAE4-CB3B30C4B793}" type="presOf" srcId="{EA587102-578B-46F3-8D9E-CEC48527A898}" destId="{67971461-EE07-4B5E-A0C3-A166C6559682}" srcOrd="0" destOrd="0" presId="urn:microsoft.com/office/officeart/2005/8/layout/lProcess1"/>
    <dgm:cxn modelId="{A7B8947C-EA6E-47DE-814B-A0994EFA8C28}" srcId="{C53CC6D8-DEFC-45FD-8207-E1ECCC27EA85}" destId="{EA587102-578B-46F3-8D9E-CEC48527A898}" srcOrd="1" destOrd="0" parTransId="{5B4D99EA-4A7D-4EFB-95FC-BCCF98693CA7}" sibTransId="{8D504E2C-8A70-4591-8ECD-4A886FADED33}"/>
    <dgm:cxn modelId="{0DC50B81-769A-4AC7-8C73-8EF8D8334AA1}" srcId="{EA587102-578B-46F3-8D9E-CEC48527A898}" destId="{038F6A6A-232A-44A4-9628-ADFA8F068F81}" srcOrd="0" destOrd="0" parTransId="{403B4542-B2F8-496D-BBEA-3A684B1106F9}" sibTransId="{ABE7D012-6867-48DA-AF76-FDB8ECBB944D}"/>
    <dgm:cxn modelId="{0687A885-2354-4E9E-B313-4269283F0057}" srcId="{41E3B52E-71B8-4BD0-B1ED-D051FFB12506}" destId="{5CBEC7DD-A25D-4956-9A65-6EA385F6FCB5}" srcOrd="0" destOrd="0" parTransId="{F342D04F-4D11-41CC-AB66-36041A902B44}" sibTransId="{BD0F67B1-39E4-45ED-9534-FB8F89E8EEF6}"/>
    <dgm:cxn modelId="{20E91086-4757-4CF3-9C35-102C5A4D0079}" type="presOf" srcId="{403B4542-B2F8-496D-BBEA-3A684B1106F9}" destId="{BF9CEF10-4726-4D20-AC2F-85DE706D0D00}" srcOrd="0" destOrd="0" presId="urn:microsoft.com/office/officeart/2005/8/layout/lProcess1"/>
    <dgm:cxn modelId="{F6742589-989F-4466-ABD8-B9A53946EFA3}" type="presOf" srcId="{038F6A6A-232A-44A4-9628-ADFA8F068F81}" destId="{C1386769-D313-4B62-9BE9-A84DD636105E}" srcOrd="0" destOrd="0" presId="urn:microsoft.com/office/officeart/2005/8/layout/lProcess1"/>
    <dgm:cxn modelId="{5F55A28B-96EB-4565-9919-9E4BDE07F610}" type="presOf" srcId="{F342D04F-4D11-41CC-AB66-36041A902B44}" destId="{C8CE6287-76AA-46C4-B478-0F9183DE6118}" srcOrd="0" destOrd="0" presId="urn:microsoft.com/office/officeart/2005/8/layout/lProcess1"/>
    <dgm:cxn modelId="{B522739A-4DEE-43CF-9357-A84EF1EEE7ED}" srcId="{41E3B52E-71B8-4BD0-B1ED-D051FFB12506}" destId="{33BF0E2A-2B00-40A5-832E-FC800DCA5982}" srcOrd="1" destOrd="0" parTransId="{F8C31ED9-A2C0-4A09-A419-0AE9A44BB8DF}" sibTransId="{E373698D-1356-47A7-A591-B72BFE77C3D1}"/>
    <dgm:cxn modelId="{AEAE8CB6-1B26-4996-A549-ADEFF4BF9B7B}" type="presOf" srcId="{41E3B52E-71B8-4BD0-B1ED-D051FFB12506}" destId="{09ADE9CE-20B7-4A4E-BED6-D56E4ED1D855}" srcOrd="0" destOrd="0" presId="urn:microsoft.com/office/officeart/2005/8/layout/lProcess1"/>
    <dgm:cxn modelId="{541426C5-B997-49AC-A1CD-ABBC86A85301}" type="presOf" srcId="{BD0F67B1-39E4-45ED-9534-FB8F89E8EEF6}" destId="{DDA5CBC7-AA05-481A-A03A-3964C1BBBB5A}" srcOrd="0" destOrd="0" presId="urn:microsoft.com/office/officeart/2005/8/layout/lProcess1"/>
    <dgm:cxn modelId="{0E9367DA-F3C7-4672-A3E1-FDDD869E15C8}" type="presOf" srcId="{ABE7D012-6867-48DA-AF76-FDB8ECBB944D}" destId="{0C1CAC8B-CC80-49DA-9707-021AB163C55F}" srcOrd="0" destOrd="0" presId="urn:microsoft.com/office/officeart/2005/8/layout/lProcess1"/>
    <dgm:cxn modelId="{EF5E21E6-CC69-47D7-95D8-FB2CCC23193D}" type="presOf" srcId="{E373698D-1356-47A7-A591-B72BFE77C3D1}" destId="{E7F7C4A8-2F3A-49BA-B2E4-CF48FCA5D8D8}" srcOrd="0" destOrd="0" presId="urn:microsoft.com/office/officeart/2005/8/layout/lProcess1"/>
    <dgm:cxn modelId="{9AFC20F2-D5DD-455E-8266-96B58ABE2D49}" type="presOf" srcId="{CAE20587-4D50-4B6B-A17D-199722D630E2}" destId="{68423B8C-DD55-4C1A-86D3-87118415FFA7}" srcOrd="0" destOrd="0" presId="urn:microsoft.com/office/officeart/2005/8/layout/lProcess1"/>
    <dgm:cxn modelId="{40E743FD-4072-4389-94B0-B65E89259C6B}" type="presOf" srcId="{5CBEC7DD-A25D-4956-9A65-6EA385F6FCB5}" destId="{F7AA6D3E-BCE0-4C06-B101-080DA85DCB01}" srcOrd="0" destOrd="0" presId="urn:microsoft.com/office/officeart/2005/8/layout/lProcess1"/>
    <dgm:cxn modelId="{73811368-B194-4A24-AD33-D7682C703338}" type="presParOf" srcId="{22D8E0AF-322E-4A8E-BC3C-6E9E9A51F58F}" destId="{734C3A16-72FA-42CA-BF15-F44513245016}" srcOrd="0" destOrd="0" presId="urn:microsoft.com/office/officeart/2005/8/layout/lProcess1"/>
    <dgm:cxn modelId="{CF11DF29-864F-46B6-AAB3-A5037CF8A0AD}" type="presParOf" srcId="{734C3A16-72FA-42CA-BF15-F44513245016}" destId="{09ADE9CE-20B7-4A4E-BED6-D56E4ED1D855}" srcOrd="0" destOrd="0" presId="urn:microsoft.com/office/officeart/2005/8/layout/lProcess1"/>
    <dgm:cxn modelId="{45BFDF97-7485-4BD3-9636-A42CF9DED933}" type="presParOf" srcId="{734C3A16-72FA-42CA-BF15-F44513245016}" destId="{C8CE6287-76AA-46C4-B478-0F9183DE6118}" srcOrd="1" destOrd="0" presId="urn:microsoft.com/office/officeart/2005/8/layout/lProcess1"/>
    <dgm:cxn modelId="{96337C59-FBC5-4280-848F-E1ABE955629C}" type="presParOf" srcId="{734C3A16-72FA-42CA-BF15-F44513245016}" destId="{F7AA6D3E-BCE0-4C06-B101-080DA85DCB01}" srcOrd="2" destOrd="0" presId="urn:microsoft.com/office/officeart/2005/8/layout/lProcess1"/>
    <dgm:cxn modelId="{02D7F229-EA09-4CF1-8A9A-9A5AAE90046C}" type="presParOf" srcId="{734C3A16-72FA-42CA-BF15-F44513245016}" destId="{DDA5CBC7-AA05-481A-A03A-3964C1BBBB5A}" srcOrd="3" destOrd="0" presId="urn:microsoft.com/office/officeart/2005/8/layout/lProcess1"/>
    <dgm:cxn modelId="{354586AA-7CE8-4586-9E66-2D688CB72C44}" type="presParOf" srcId="{734C3A16-72FA-42CA-BF15-F44513245016}" destId="{73DBFA1A-3823-4209-9CD6-DBDD456F39FB}" srcOrd="4" destOrd="0" presId="urn:microsoft.com/office/officeart/2005/8/layout/lProcess1"/>
    <dgm:cxn modelId="{90D43EC8-D059-4AA5-A590-3603C8F010A7}" type="presParOf" srcId="{734C3A16-72FA-42CA-BF15-F44513245016}" destId="{E7F7C4A8-2F3A-49BA-B2E4-CF48FCA5D8D8}" srcOrd="5" destOrd="0" presId="urn:microsoft.com/office/officeart/2005/8/layout/lProcess1"/>
    <dgm:cxn modelId="{35CDA84A-A070-48A2-86D3-246382CBFE34}" type="presParOf" srcId="{734C3A16-72FA-42CA-BF15-F44513245016}" destId="{68423B8C-DD55-4C1A-86D3-87118415FFA7}" srcOrd="6" destOrd="0" presId="urn:microsoft.com/office/officeart/2005/8/layout/lProcess1"/>
    <dgm:cxn modelId="{45D49A7A-3664-4AB2-B3A5-3D21008896A6}" type="presParOf" srcId="{22D8E0AF-322E-4A8E-BC3C-6E9E9A51F58F}" destId="{D5E79C7E-BA4F-41B5-AEAD-7D11CABDB66C}" srcOrd="1" destOrd="0" presId="urn:microsoft.com/office/officeart/2005/8/layout/lProcess1"/>
    <dgm:cxn modelId="{42D72CBF-2A51-4316-9C5E-92655A902468}" type="presParOf" srcId="{22D8E0AF-322E-4A8E-BC3C-6E9E9A51F58F}" destId="{96EC6E5F-616C-4A0E-8B47-23C2DB360B15}" srcOrd="2"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164E6B8A-ACC8-4A59-8C34-C15E679A8503}" type="presParOf" srcId="{96EC6E5F-616C-4A0E-8B47-23C2DB360B15}" destId="{BF9CEF10-4726-4D20-AC2F-85DE706D0D00}" srcOrd="1" destOrd="0" presId="urn:microsoft.com/office/officeart/2005/8/layout/lProcess1"/>
    <dgm:cxn modelId="{E7DA4B73-0D72-4516-ADC6-ED952C9FE81E}" type="presParOf" srcId="{96EC6E5F-616C-4A0E-8B47-23C2DB360B15}" destId="{C1386769-D313-4B62-9BE9-A84DD636105E}" srcOrd="2" destOrd="0" presId="urn:microsoft.com/office/officeart/2005/8/layout/lProcess1"/>
    <dgm:cxn modelId="{CB17923D-0FE4-4A68-ABA5-C8706398FB8F}" type="presParOf" srcId="{96EC6E5F-616C-4A0E-8B47-23C2DB360B15}" destId="{0C1CAC8B-CC80-49DA-9707-021AB163C55F}" srcOrd="3" destOrd="0" presId="urn:microsoft.com/office/officeart/2005/8/layout/lProcess1"/>
    <dgm:cxn modelId="{03D18F74-62DE-46FC-BDC3-F46D4C5A4C7A}" type="presParOf" srcId="{96EC6E5F-616C-4A0E-8B47-23C2DB360B15}" destId="{2985E292-795D-4403-BD7F-3A17BE0B21A7}"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DE9CE-20B7-4A4E-BED6-D56E4ED1D855}">
      <dsp:nvSpPr>
        <dsp:cNvPr id="0" name=""/>
        <dsp:cNvSpPr/>
      </dsp:nvSpPr>
      <dsp:spPr>
        <a:xfrm>
          <a:off x="1120818" y="1858"/>
          <a:ext cx="3225403" cy="99776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Dispozitive care transforma energia radiatiei luminoase in semnale electrice </a:t>
          </a:r>
        </a:p>
      </dsp:txBody>
      <dsp:txXfrm>
        <a:off x="1150041" y="31081"/>
        <a:ext cx="3166957" cy="939316"/>
      </dsp:txXfrm>
    </dsp:sp>
    <dsp:sp modelId="{C8CE6287-76AA-46C4-B478-0F9183DE6118}">
      <dsp:nvSpPr>
        <dsp:cNvPr id="0" name=""/>
        <dsp:cNvSpPr/>
      </dsp:nvSpPr>
      <dsp:spPr>
        <a:xfrm rot="5400000">
          <a:off x="2662964" y="1070176"/>
          <a:ext cx="141111" cy="141111"/>
        </a:xfrm>
        <a:prstGeom prst="rightArrow">
          <a:avLst>
            <a:gd name="adj1" fmla="val 66700"/>
            <a:gd name="adj2" fmla="val 5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sp>
    <dsp:sp modelId="{F7AA6D3E-BCE0-4C06-B101-080DA85DCB01}">
      <dsp:nvSpPr>
        <dsp:cNvPr id="0" name=""/>
        <dsp:cNvSpPr/>
      </dsp:nvSpPr>
      <dsp:spPr>
        <a:xfrm>
          <a:off x="1120818" y="1281843"/>
          <a:ext cx="3225403" cy="806350"/>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Fotorezistenta</a:t>
          </a:r>
        </a:p>
      </dsp:txBody>
      <dsp:txXfrm>
        <a:off x="1144435" y="1305460"/>
        <a:ext cx="3178169" cy="759116"/>
      </dsp:txXfrm>
    </dsp:sp>
    <dsp:sp modelId="{DDA5CBC7-AA05-481A-A03A-3964C1BBBB5A}">
      <dsp:nvSpPr>
        <dsp:cNvPr id="0" name=""/>
        <dsp:cNvSpPr/>
      </dsp:nvSpPr>
      <dsp:spPr>
        <a:xfrm rot="5400000">
          <a:off x="2662964" y="2158750"/>
          <a:ext cx="141111" cy="141111"/>
        </a:xfrm>
        <a:prstGeom prst="rightArrow">
          <a:avLst>
            <a:gd name="adj1" fmla="val 667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73DBFA1A-3823-4209-9CD6-DBDD456F39FB}">
      <dsp:nvSpPr>
        <dsp:cNvPr id="0" name=""/>
        <dsp:cNvSpPr/>
      </dsp:nvSpPr>
      <dsp:spPr>
        <a:xfrm>
          <a:off x="1120818" y="2370417"/>
          <a:ext cx="3225403" cy="806350"/>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Fotodioda</a:t>
          </a:r>
        </a:p>
      </dsp:txBody>
      <dsp:txXfrm>
        <a:off x="1144435" y="2394034"/>
        <a:ext cx="3178169" cy="759116"/>
      </dsp:txXfrm>
    </dsp:sp>
    <dsp:sp modelId="{E7F7C4A8-2F3A-49BA-B2E4-CF48FCA5D8D8}">
      <dsp:nvSpPr>
        <dsp:cNvPr id="0" name=""/>
        <dsp:cNvSpPr/>
      </dsp:nvSpPr>
      <dsp:spPr>
        <a:xfrm rot="5400000">
          <a:off x="2662964" y="3247323"/>
          <a:ext cx="141111" cy="141111"/>
        </a:xfrm>
        <a:prstGeom prst="rightArrow">
          <a:avLst>
            <a:gd name="adj1" fmla="val 667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68423B8C-DD55-4C1A-86D3-87118415FFA7}">
      <dsp:nvSpPr>
        <dsp:cNvPr id="0" name=""/>
        <dsp:cNvSpPr/>
      </dsp:nvSpPr>
      <dsp:spPr>
        <a:xfrm>
          <a:off x="1120818" y="3458990"/>
          <a:ext cx="3225403" cy="806350"/>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Fototranzistorul</a:t>
          </a:r>
        </a:p>
      </dsp:txBody>
      <dsp:txXfrm>
        <a:off x="1144435" y="3482607"/>
        <a:ext cx="3178169" cy="759116"/>
      </dsp:txXfrm>
    </dsp:sp>
    <dsp:sp modelId="{67971461-EE07-4B5E-A0C3-A166C6559682}">
      <dsp:nvSpPr>
        <dsp:cNvPr id="0" name=""/>
        <dsp:cNvSpPr/>
      </dsp:nvSpPr>
      <dsp:spPr>
        <a:xfrm>
          <a:off x="4797778" y="1858"/>
          <a:ext cx="3225403" cy="96246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Dispozitive care transforma energia electrica in energie luminoasa</a:t>
          </a:r>
        </a:p>
      </dsp:txBody>
      <dsp:txXfrm>
        <a:off x="4825968" y="30048"/>
        <a:ext cx="3169023" cy="906088"/>
      </dsp:txXfrm>
    </dsp:sp>
    <dsp:sp modelId="{BF9CEF10-4726-4D20-AC2F-85DE706D0D00}">
      <dsp:nvSpPr>
        <dsp:cNvPr id="0" name=""/>
        <dsp:cNvSpPr/>
      </dsp:nvSpPr>
      <dsp:spPr>
        <a:xfrm rot="5400000">
          <a:off x="6339924" y="1034882"/>
          <a:ext cx="141111" cy="141111"/>
        </a:xfrm>
        <a:prstGeom prst="rightArrow">
          <a:avLst>
            <a:gd name="adj1" fmla="val 66700"/>
            <a:gd name="adj2" fmla="val 5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sp>
    <dsp:sp modelId="{C1386769-D313-4B62-9BE9-A84DD636105E}">
      <dsp:nvSpPr>
        <dsp:cNvPr id="0" name=""/>
        <dsp:cNvSpPr/>
      </dsp:nvSpPr>
      <dsp:spPr>
        <a:xfrm>
          <a:off x="4797778" y="1246549"/>
          <a:ext cx="3225403" cy="806350"/>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Diode electroluminescente</a:t>
          </a:r>
        </a:p>
      </dsp:txBody>
      <dsp:txXfrm>
        <a:off x="4821395" y="1270166"/>
        <a:ext cx="3178169" cy="759116"/>
      </dsp:txXfrm>
    </dsp:sp>
    <dsp:sp modelId="{0C1CAC8B-CC80-49DA-9707-021AB163C55F}">
      <dsp:nvSpPr>
        <dsp:cNvPr id="0" name=""/>
        <dsp:cNvSpPr/>
      </dsp:nvSpPr>
      <dsp:spPr>
        <a:xfrm rot="5400000">
          <a:off x="6339924" y="2123456"/>
          <a:ext cx="141111" cy="141111"/>
        </a:xfrm>
        <a:prstGeom prst="rightArrow">
          <a:avLst>
            <a:gd name="adj1" fmla="val 667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sp>
    <dsp:sp modelId="{2985E292-795D-4403-BD7F-3A17BE0B21A7}">
      <dsp:nvSpPr>
        <dsp:cNvPr id="0" name=""/>
        <dsp:cNvSpPr/>
      </dsp:nvSpPr>
      <dsp:spPr>
        <a:xfrm>
          <a:off x="4797778" y="2335123"/>
          <a:ext cx="3225403" cy="806350"/>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Laser cu jonctiuni semiconductoare</a:t>
          </a:r>
        </a:p>
      </dsp:txBody>
      <dsp:txXfrm>
        <a:off x="4821395" y="2358740"/>
        <a:ext cx="3178169" cy="75911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1/14/2024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1/14/2024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ro-RO"/>
              <a:t>Faceți clic pentru a edita stilul de titlu coordonator</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Vertical Text Placeholder 2"/>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1/14/2024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ro-RO"/>
              <a:t>Faceți clic pentru a edita stilul de titlu coordonator</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1/14/2024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Content Placeholder 2"/>
          <p:cNvSpPr>
            <a:spLocks noGrp="1"/>
          </p:cNvSpPr>
          <p:nvPr>
            <p:ph idx="1"/>
          </p:nvPr>
        </p:nvSpPr>
        <p:spPr/>
        <p:txBody>
          <a:bodyPr/>
          <a:lstStyle>
            <a:lvl5pPr>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1/14/2024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ro-RO"/>
              <a:t>Faceți clic pentru a edita stilul de titlu coordonator</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ro-RO"/>
              <a:t>Faceţi clic pentru a edita Master stiluri text</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1/14/2024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1/14/2024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1/14/2024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ro-RO"/>
              <a:t>Faceți clic pentru a edita stilul de titlu coordonator</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ro-RO"/>
              <a:t>Faceți clic pentru a edita stilul de titlu coordonator</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1/14/2024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ro-RO"/>
              <a:t>Faceți clic pentru a edita stilul de titlu coordonator</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1/14/2024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structables.com/How-to-Make-IR-Sensor/" TargetMode="External"/><Relationship Id="rId2" Type="http://schemas.openxmlformats.org/officeDocument/2006/relationships/hyperlink" Target="https://ro.wikipedia.org/wiki/Senzor_infraro%C8%99u_pasiv" TargetMode="Externa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rPr>
              <a:t>Senzor</a:t>
            </a:r>
            <a:r>
              <a:rPr lang="en-US" dirty="0"/>
              <a:t> </a:t>
            </a:r>
            <a:r>
              <a:rPr lang="en-US" sz="6000" dirty="0">
                <a:solidFill>
                  <a:srgbClr val="FF0000"/>
                </a:solidFill>
              </a:rPr>
              <a:t>IR</a:t>
            </a:r>
            <a:endParaRPr dirty="0">
              <a:solidFill>
                <a:srgbClr val="FF0000"/>
              </a:solidFill>
            </a:endParaRP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Purtatorii de sarcina</a:t>
            </a:r>
            <a:endParaRPr dirty="0">
              <a:solidFill>
                <a:srgbClr val="FF0000"/>
              </a:solidFill>
            </a:endParaRPr>
          </a:p>
        </p:txBody>
      </p:sp>
      <p:sp>
        <p:nvSpPr>
          <p:cNvPr id="3" name="CasetăText 2">
            <a:extLst>
              <a:ext uri="{FF2B5EF4-FFF2-40B4-BE49-F238E27FC236}">
                <a16:creationId xmlns:a16="http://schemas.microsoft.com/office/drawing/2014/main" id="{DD0C2558-9C67-9B4C-5D6E-0C8EB37471F3}"/>
              </a:ext>
            </a:extLst>
          </p:cNvPr>
          <p:cNvSpPr txBox="1"/>
          <p:nvPr/>
        </p:nvSpPr>
        <p:spPr>
          <a:xfrm>
            <a:off x="609600" y="1981200"/>
            <a:ext cx="10820400" cy="1754326"/>
          </a:xfrm>
          <a:prstGeom prst="rect">
            <a:avLst/>
          </a:prstGeom>
          <a:noFill/>
        </p:spPr>
        <p:txBody>
          <a:bodyPr wrap="square" rtlCol="0">
            <a:spAutoFit/>
          </a:bodyPr>
          <a:lstStyle/>
          <a:p>
            <a:pPr algn="ctr"/>
            <a:r>
              <a:rPr lang="en-US" dirty="0">
                <a:solidFill>
                  <a:srgbClr val="00B0F0"/>
                </a:solidFill>
              </a:rPr>
              <a:t>Sub acțiunea unei radiații</a:t>
            </a:r>
            <a:r>
              <a:rPr lang="en-US" dirty="0"/>
              <a:t>, în semiconductor sunt generate perechi electron-gol dacă energia fotonilor incidenți este mai mare decât lărgimea benzii interzise. Purtătorii de sarcină generați de lumină difuzează către joncțiunea p-n unde sunt separați sub acțiunea câmpului electric intern: golurile sunt dirijate spre regiunea p, iar electronii spre regiunea n. Astfel prin iluminare în regiunea n se acumulează electroni, rezultând o sarcină negativă suplimentară, iar în regiunea p apare o sarcină pozitivă. La bornele joncțiunii p-n apare o tensiune fotoelectromotoare care polarizează joncțiunea în sens direct. </a:t>
            </a:r>
          </a:p>
        </p:txBody>
      </p:sp>
      <p:pic>
        <p:nvPicPr>
          <p:cNvPr id="6" name="Imagine 5" descr="O imagine care conține schiță, captură de ecran, diagramă, ceas&#10;&#10;Descriere generată automat">
            <a:extLst>
              <a:ext uri="{FF2B5EF4-FFF2-40B4-BE49-F238E27FC236}">
                <a16:creationId xmlns:a16="http://schemas.microsoft.com/office/drawing/2014/main" id="{9E180395-5A3A-AD34-A2A3-3F53D9BC0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4038600"/>
            <a:ext cx="3063505" cy="1638442"/>
          </a:xfrm>
          <a:prstGeom prst="rect">
            <a:avLst/>
          </a:prstGeom>
        </p:spPr>
      </p:pic>
    </p:spTree>
    <p:extLst>
      <p:ext uri="{BB962C8B-B14F-4D97-AF65-F5344CB8AC3E}">
        <p14:creationId xmlns:p14="http://schemas.microsoft.com/office/powerpoint/2010/main" val="22116989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0" y="2438400"/>
            <a:ext cx="3122613" cy="1143000"/>
          </a:xfrm>
        </p:spPr>
        <p:txBody>
          <a:bodyPr/>
          <a:lstStyle/>
          <a:p>
            <a:pPr algn="ctr"/>
            <a:r>
              <a:rPr lang="en-US" dirty="0">
                <a:solidFill>
                  <a:srgbClr val="FF0000"/>
                </a:solidFill>
              </a:rPr>
              <a:t>Efect fotovoltaic</a:t>
            </a:r>
            <a:endParaRPr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Dacă circuitul se închide printr-o rezistență de sarcină, atunci electronii în exces din regiunea n se vor deplasa prin circuitul exterior spre regiunea p dând naștere unui curent electric datorat iluminării joncțiunii p-n. Apariţia unei tensiuni electromotoare într-o joncţiune p-n când aceasta este iluminată poartă denumirea de </a:t>
                </a:r>
                <a:r>
                  <a:rPr lang="en-US" dirty="0">
                    <a:solidFill>
                      <a:srgbClr val="FF0000"/>
                    </a:solidFill>
                  </a:rPr>
                  <a:t>efectul fotovoltaic</a:t>
                </a:r>
                <a:r>
                  <a:rPr lang="en-US" dirty="0"/>
                  <a:t>. Prin acest efect se realizează conversia directă a energiei luminoase în energie electrică.</a:t>
                </a:r>
              </a:p>
              <a:p>
                <a:r>
                  <a:rPr lang="en-US" dirty="0"/>
                  <a:t>Neglijând fenomenele de recombinare-generare în stratul de baraj, ecuaţia caracteristică a joncţiunii p-n iluminate este:</a:t>
                </a:r>
              </a:p>
              <a:p>
                <a:endParaRPr lang="en-US" dirty="0"/>
              </a:p>
              <a:p>
                <a:pPr marL="0" indent="0" algn="ctr">
                  <a:buNone/>
                </a:pPr>
                <a14:m>
                  <m:oMath xmlns:m="http://schemas.openxmlformats.org/officeDocument/2006/math">
                    <m:r>
                      <a:rPr lang="en-US" b="0" i="1" smtClean="0">
                        <a:solidFill>
                          <a:srgbClr val="00B050"/>
                        </a:solidFill>
                        <a:latin typeface="Cambria Math" panose="02040503050406030204" pitchFamily="18" charset="0"/>
                      </a:rPr>
                      <m:t>𝐼</m:t>
                    </m:r>
                    <m:r>
                      <a:rPr lang="en-US" b="0" i="1" smtClean="0">
                        <a:solidFill>
                          <a:srgbClr val="00B050"/>
                        </a:solidFill>
                        <a:latin typeface="Cambria Math" panose="02040503050406030204" pitchFamily="18" charset="0"/>
                        <a:ea typeface="Cambria Math" panose="02040503050406030204" pitchFamily="18" charset="0"/>
                      </a:rPr>
                      <m:t>=</m:t>
                    </m:r>
                    <m:sSub>
                      <m:sSubPr>
                        <m:ctrlPr>
                          <a:rPr lang="en-US" b="0" i="1" smtClean="0">
                            <a:solidFill>
                              <a:srgbClr val="00B050"/>
                            </a:solidFill>
                            <a:latin typeface="Cambria Math" panose="02040503050406030204" pitchFamily="18" charset="0"/>
                            <a:ea typeface="Cambria Math" panose="02040503050406030204" pitchFamily="18" charset="0"/>
                          </a:rPr>
                        </m:ctrlPr>
                      </m:sSubPr>
                      <m:e>
                        <m:r>
                          <a:rPr lang="en-US" b="0" i="1" smtClean="0">
                            <a:solidFill>
                              <a:srgbClr val="00B050"/>
                            </a:solidFill>
                            <a:latin typeface="Cambria Math" panose="02040503050406030204" pitchFamily="18" charset="0"/>
                            <a:ea typeface="Cambria Math" panose="02040503050406030204" pitchFamily="18" charset="0"/>
                          </a:rPr>
                          <m:t>𝐼</m:t>
                        </m:r>
                      </m:e>
                      <m:sub>
                        <m:r>
                          <a:rPr lang="en-US" b="0" i="1" smtClean="0">
                            <a:solidFill>
                              <a:srgbClr val="00B050"/>
                            </a:solidFill>
                            <a:latin typeface="Cambria Math" panose="02040503050406030204" pitchFamily="18" charset="0"/>
                            <a:ea typeface="Cambria Math" panose="02040503050406030204" pitchFamily="18" charset="0"/>
                          </a:rPr>
                          <m:t>𝑆𝐶</m:t>
                        </m:r>
                      </m:sub>
                    </m:sSub>
                    <m:r>
                      <a:rPr lang="en-US" b="0" i="1" smtClean="0">
                        <a:solidFill>
                          <a:srgbClr val="00B050"/>
                        </a:solidFill>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𝐼</m:t>
                        </m:r>
                      </m:e>
                      <m:sub>
                        <m:r>
                          <a:rPr lang="en-US" i="1">
                            <a:solidFill>
                              <a:srgbClr val="00B050"/>
                            </a:solidFill>
                            <a:latin typeface="Cambria Math" panose="02040503050406030204" pitchFamily="18" charset="0"/>
                            <a:ea typeface="Cambria Math" panose="02040503050406030204" pitchFamily="18" charset="0"/>
                          </a:rPr>
                          <m:t>𝑆</m:t>
                        </m:r>
                      </m:sub>
                    </m:sSub>
                    <m:r>
                      <a:rPr lang="en-US" b="0" i="1" smtClean="0">
                        <a:solidFill>
                          <a:srgbClr val="00B050"/>
                        </a:solidFill>
                        <a:latin typeface="Cambria Math" panose="02040503050406030204" pitchFamily="18" charset="0"/>
                        <a:ea typeface="Cambria Math" panose="02040503050406030204" pitchFamily="18" charset="0"/>
                      </a:rPr>
                      <m:t>(</m:t>
                    </m:r>
                    <m:sSup>
                      <m:sSupPr>
                        <m:ctrlPr>
                          <a:rPr lang="en-US" b="0" i="1" smtClean="0">
                            <a:solidFill>
                              <a:srgbClr val="00B050"/>
                            </a:solidFill>
                            <a:latin typeface="Cambria Math" panose="02040503050406030204" pitchFamily="18" charset="0"/>
                            <a:ea typeface="Cambria Math" panose="02040503050406030204" pitchFamily="18" charset="0"/>
                          </a:rPr>
                        </m:ctrlPr>
                      </m:sSupPr>
                      <m:e>
                        <m:r>
                          <a:rPr lang="en-US" b="0" i="1" smtClean="0">
                            <a:solidFill>
                              <a:srgbClr val="00B050"/>
                            </a:solidFill>
                            <a:latin typeface="Cambria Math" panose="02040503050406030204" pitchFamily="18" charset="0"/>
                            <a:ea typeface="Cambria Math" panose="02040503050406030204" pitchFamily="18" charset="0"/>
                          </a:rPr>
                          <m:t>𝑒</m:t>
                        </m:r>
                      </m:e>
                      <m:sup>
                        <m:f>
                          <m:fPr>
                            <m:ctrlPr>
                              <a:rPr lang="en-US" b="0" i="1" smtClean="0">
                                <a:solidFill>
                                  <a:srgbClr val="00B050"/>
                                </a:solidFill>
                                <a:latin typeface="Cambria Math" panose="02040503050406030204" pitchFamily="18" charset="0"/>
                                <a:ea typeface="Cambria Math" panose="02040503050406030204" pitchFamily="18" charset="0"/>
                              </a:rPr>
                            </m:ctrlPr>
                          </m:fPr>
                          <m:num>
                            <m:r>
                              <a:rPr lang="en-US" b="0" i="1" smtClean="0">
                                <a:solidFill>
                                  <a:srgbClr val="00B050"/>
                                </a:solidFill>
                                <a:latin typeface="Cambria Math" panose="02040503050406030204" pitchFamily="18" charset="0"/>
                                <a:ea typeface="Cambria Math" panose="02040503050406030204" pitchFamily="18" charset="0"/>
                              </a:rPr>
                              <m:t>𝑒𝑈</m:t>
                            </m:r>
                          </m:num>
                          <m:den>
                            <m:r>
                              <a:rPr lang="en-US" b="0" i="1" smtClean="0">
                                <a:solidFill>
                                  <a:srgbClr val="00B050"/>
                                </a:solidFill>
                                <a:latin typeface="Cambria Math" panose="02040503050406030204" pitchFamily="18" charset="0"/>
                                <a:ea typeface="Cambria Math" panose="02040503050406030204" pitchFamily="18" charset="0"/>
                              </a:rPr>
                              <m:t>𝑘𝑇</m:t>
                            </m:r>
                          </m:den>
                        </m:f>
                      </m:sup>
                    </m:sSup>
                  </m:oMath>
                </a14:m>
                <a:r>
                  <a:rPr lang="en-US" dirty="0">
                    <a:solidFill>
                      <a:srgbClr val="00B050"/>
                    </a:solidFill>
                  </a:rPr>
                  <a:t> -1)</a:t>
                </a:r>
              </a:p>
              <a:p>
                <a:pPr marL="0" indent="0">
                  <a:buNone/>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7" t="-1143" r="-1333"/>
                </a:stretch>
              </a:blipFill>
            </p:spPr>
            <p:txBody>
              <a:bodyPr/>
              <a:lstStyle/>
              <a:p>
                <a:r>
                  <a:rPr lang="en-US">
                    <a:noFill/>
                  </a:rPr>
                  <a:t> </a:t>
                </a:r>
              </a:p>
            </p:txBody>
          </p:sp>
        </mc:Fallback>
      </mc:AlternateContent>
      <p:sp>
        <p:nvSpPr>
          <p:cNvPr id="4" name="Text Placeholder 3"/>
          <p:cNvSpPr>
            <a:spLocks noGrp="1"/>
          </p:cNvSpPr>
          <p:nvPr>
            <p:ph type="body" sz="half" idx="2"/>
          </p:nvPr>
        </p:nvSpPr>
        <p:spPr>
          <a:xfrm>
            <a:off x="5715000" y="4343400"/>
            <a:ext cx="3124161" cy="1828800"/>
          </a:xfrm>
        </p:spPr>
        <p:txBody>
          <a:bodyPr/>
          <a:lstStyle/>
          <a:p>
            <a:r>
              <a:rPr lang="en-US" dirty="0"/>
              <a:t>U -tensiunea la borne</a:t>
            </a:r>
          </a:p>
          <a:p>
            <a:endParaRPr lang="en-US" dirty="0"/>
          </a:p>
          <a:p>
            <a:r>
              <a:rPr lang="en-US" dirty="0"/>
              <a:t> ISC -curentul de scurtcircuit</a:t>
            </a:r>
          </a:p>
          <a:p>
            <a:r>
              <a:rPr lang="en-US" dirty="0"/>
              <a:t> (proporţional cu fluxul luminos)</a:t>
            </a:r>
          </a:p>
          <a:p>
            <a:endParaRPr lang="en-US" dirty="0"/>
          </a:p>
          <a:p>
            <a:r>
              <a:rPr lang="en-US" dirty="0"/>
              <a:t> IS -curentul invers de saturație</a:t>
            </a:r>
            <a:endParaRPr dirty="0"/>
          </a:p>
        </p:txBody>
      </p:sp>
    </p:spTree>
    <p:extLst>
      <p:ext uri="{BB962C8B-B14F-4D97-AF65-F5344CB8AC3E}">
        <p14:creationId xmlns:p14="http://schemas.microsoft.com/office/powerpoint/2010/main" val="3232560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0" y="1600200"/>
            <a:ext cx="3657600" cy="1066800"/>
          </a:xfrm>
        </p:spPr>
        <p:txBody>
          <a:bodyPr/>
          <a:lstStyle/>
          <a:p>
            <a:pPr algn="ctr"/>
            <a:r>
              <a:rPr lang="en-US" dirty="0">
                <a:solidFill>
                  <a:srgbClr val="FF0000"/>
                </a:solidFill>
              </a:rPr>
              <a:t>Caracteristicavolt-amperica</a:t>
            </a:r>
            <a:endParaRPr dirty="0">
              <a:solidFill>
                <a:srgbClr val="FF0000"/>
              </a:solidFill>
            </a:endParaRPr>
          </a:p>
        </p:txBody>
      </p:sp>
      <p:pic>
        <p:nvPicPr>
          <p:cNvPr id="8" name="Substituent imagine 7" descr="O imagine care conține diagramă, linie, Paralel, Interval&#10;&#10;Descriere generată automat">
            <a:extLst>
              <a:ext uri="{FF2B5EF4-FFF2-40B4-BE49-F238E27FC236}">
                <a16:creationId xmlns:a16="http://schemas.microsoft.com/office/drawing/2014/main" id="{A099E3D1-6118-44F7-EEA9-429DA1BF927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821" r="4821"/>
          <a:stretch>
            <a:fillRect/>
          </a:stretch>
        </p:blipFill>
        <p:spPr>
          <a:xfrm>
            <a:off x="685800" y="685800"/>
            <a:ext cx="6629400" cy="5486400"/>
          </a:xfrm>
        </p:spPr>
      </p:pic>
      <p:sp>
        <p:nvSpPr>
          <p:cNvPr id="4" name="Text Placeholder 3"/>
          <p:cNvSpPr>
            <a:spLocks noGrp="1"/>
          </p:cNvSpPr>
          <p:nvPr>
            <p:ph type="body" sz="half" idx="2"/>
          </p:nvPr>
        </p:nvSpPr>
        <p:spPr>
          <a:xfrm>
            <a:off x="8229600" y="3124200"/>
            <a:ext cx="3127248" cy="2667000"/>
          </a:xfrm>
        </p:spPr>
        <p:txBody>
          <a:bodyPr>
            <a:noAutofit/>
          </a:bodyPr>
          <a:lstStyle/>
          <a:p>
            <a:pPr algn="ctr"/>
            <a:r>
              <a:rPr lang="en-US" dirty="0"/>
              <a:t>În cadranul al III-lea fotocurentul este proporțional cu fluxul luminos incident pe suprafața fotosensibilă, fiind cvasi-independent de valoarea tensiunii inverse până în apropierea tensiunii de străpungere (care poate fi de ordinul zecilor de volți). </a:t>
            </a:r>
            <a:r>
              <a:rPr lang="en-US" dirty="0">
                <a:solidFill>
                  <a:srgbClr val="FFFF00"/>
                </a:solidFill>
              </a:rPr>
              <a:t>Fotodioda poate fi utilizată ca fotodetector atunci când funcționează în regim de polarizare inversă.</a:t>
            </a:r>
            <a:endParaRPr dirty="0">
              <a:solidFill>
                <a:srgbClr val="FFFF00"/>
              </a:solidFill>
            </a:endParaRPr>
          </a:p>
        </p:txBody>
      </p:sp>
    </p:spTree>
    <p:extLst>
      <p:ext uri="{BB962C8B-B14F-4D97-AF65-F5344CB8AC3E}">
        <p14:creationId xmlns:p14="http://schemas.microsoft.com/office/powerpoint/2010/main" val="18576406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295400"/>
            <a:ext cx="9144000" cy="4724400"/>
          </a:xfrm>
        </p:spPr>
        <p:txBody>
          <a:bodyPr>
            <a:normAutofit fontScale="90000"/>
          </a:bodyPr>
          <a:lstStyle/>
          <a:p>
            <a:pPr marL="0" marR="0" lvl="0" indent="0" defTabSz="914400" rtl="0" eaLnBrk="1" fontAlgn="auto" latinLnBrk="0" hangingPunct="1">
              <a:lnSpc>
                <a:spcPct val="90000"/>
              </a:lnSpc>
              <a:spcBef>
                <a:spcPts val="0"/>
              </a:spcBef>
              <a:spcAft>
                <a:spcPts val="0"/>
              </a:spcAft>
              <a:tabLst/>
              <a:defRPr/>
            </a:pPr>
            <a:r>
              <a:rPr lang="en-US" sz="1600" dirty="0"/>
              <a:t>1. Intensitatea curentului la întuneric IS, este valoarea curentului invers în absenţa </a:t>
            </a:r>
            <a:br>
              <a:rPr lang="en-US" sz="1600" dirty="0"/>
            </a:br>
            <a:r>
              <a:rPr lang="en-US" sz="1600" dirty="0"/>
              <a:t>fluxului luminos şi la polarizarea inversă specificată (de ordinul 1÷50 nA la tensiuni </a:t>
            </a:r>
            <a:br>
              <a:rPr lang="en-US" sz="1600" dirty="0"/>
            </a:br>
            <a:r>
              <a:rPr lang="en-US" sz="1600" dirty="0"/>
              <a:t>de cca.30V)</a:t>
            </a:r>
            <a:br>
              <a:rPr lang="en-US" sz="1600" dirty="0"/>
            </a:br>
            <a:r>
              <a:rPr lang="en-US" sz="1600" dirty="0"/>
              <a:t>2. Tensiunea maximă de lucru (indicată de producător)</a:t>
            </a:r>
            <a:br>
              <a:rPr lang="en-US" sz="1600" dirty="0"/>
            </a:br>
            <a:r>
              <a:rPr lang="en-US" sz="1600" dirty="0"/>
              <a:t>3. Sensibilitatea integrală la iluminare a fotodiodei: K=dI/d</a:t>
            </a:r>
            <a:r>
              <a:rPr lang="el-GR" sz="1600" dirty="0"/>
              <a:t>Φ </a:t>
            </a:r>
            <a:br>
              <a:rPr lang="en-US" sz="1600" dirty="0"/>
            </a:br>
            <a:r>
              <a:rPr lang="en-US" sz="1600" dirty="0"/>
              <a:t>4. Sensibilitatea spectrală indică răspunsul fotodiodei la diferite lungimi de undă ale </a:t>
            </a:r>
            <a:br>
              <a:rPr lang="en-US" sz="1600" dirty="0"/>
            </a:br>
            <a:r>
              <a:rPr lang="en-US" sz="1600" dirty="0"/>
              <a:t>radiației incidente și se reprezintă sub forma unui grafic; în figura următoare este </a:t>
            </a:r>
            <a:br>
              <a:rPr lang="en-US" sz="1600" dirty="0"/>
            </a:br>
            <a:r>
              <a:rPr lang="en-US" sz="1600" dirty="0"/>
              <a:t>prezentată sensibilitatea spectrală relativă pentru o fotodiodă pe bază de Si</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600" dirty="0"/>
              <a:t>5. Timpul de creștere și de scădere, care reprezintă intervalul de timp în care curentul </a:t>
            </a:r>
            <a:br>
              <a:rPr lang="en-US" sz="1600" dirty="0"/>
            </a:br>
            <a:r>
              <a:rPr lang="en-US" sz="1600" dirty="0"/>
              <a:t>crește de la 10% la 90% și respectiv scade de la 90% la 10% din valoarea maximă </a:t>
            </a:r>
            <a:br>
              <a:rPr lang="en-US" sz="1600" dirty="0"/>
            </a:br>
            <a:r>
              <a:rPr lang="en-US" sz="1600" dirty="0"/>
              <a:t>la iluminarea fotodiodei în regim pulsat.</a:t>
            </a:r>
            <a:br>
              <a:rPr lang="en-US" sz="1600" dirty="0"/>
            </a:br>
            <a:endParaRPr lang="en-US" sz="1600" dirty="0"/>
          </a:p>
        </p:txBody>
      </p:sp>
      <p:sp>
        <p:nvSpPr>
          <p:cNvPr id="3" name="Text Placeholder 2"/>
          <p:cNvSpPr>
            <a:spLocks noGrp="1"/>
          </p:cNvSpPr>
          <p:nvPr>
            <p:ph type="body" idx="1"/>
          </p:nvPr>
        </p:nvSpPr>
        <p:spPr>
          <a:xfrm>
            <a:off x="1219200" y="152400"/>
            <a:ext cx="9144000" cy="1066800"/>
          </a:xfrm>
        </p:spPr>
        <p:txBody>
          <a:bodyPr>
            <a:normAutofit/>
          </a:bodyPr>
          <a:lstStyle/>
          <a:p>
            <a:pPr algn="ctr"/>
            <a:r>
              <a:rPr lang="en-US" sz="3400" dirty="0">
                <a:solidFill>
                  <a:srgbClr val="FF0000"/>
                </a:solidFill>
              </a:rPr>
              <a:t>Parametrii principali ai unei fotodiode</a:t>
            </a:r>
            <a:endParaRPr sz="3400" dirty="0">
              <a:solidFill>
                <a:srgbClr val="FF0000"/>
              </a:solidFill>
            </a:endParaRPr>
          </a:p>
        </p:txBody>
      </p:sp>
      <p:pic>
        <p:nvPicPr>
          <p:cNvPr id="5" name="Imagine 4">
            <a:extLst>
              <a:ext uri="{FF2B5EF4-FFF2-40B4-BE49-F238E27FC236}">
                <a16:creationId xmlns:a16="http://schemas.microsoft.com/office/drawing/2014/main" id="{6CB91E7F-EA37-82BB-EBE3-C507493881E0}"/>
              </a:ext>
            </a:extLst>
          </p:cNvPr>
          <p:cNvPicPr>
            <a:picLocks noChangeAspect="1"/>
          </p:cNvPicPr>
          <p:nvPr/>
        </p:nvPicPr>
        <p:blipFill>
          <a:blip r:embed="rId2"/>
          <a:stretch>
            <a:fillRect/>
          </a:stretch>
        </p:blipFill>
        <p:spPr>
          <a:xfrm>
            <a:off x="3810000" y="2971800"/>
            <a:ext cx="3581400" cy="2126119"/>
          </a:xfrm>
          <a:prstGeom prst="rect">
            <a:avLst/>
          </a:prstGeom>
        </p:spPr>
      </p:pic>
    </p:spTree>
    <p:extLst>
      <p:ext uri="{BB962C8B-B14F-4D97-AF65-F5344CB8AC3E}">
        <p14:creationId xmlns:p14="http://schemas.microsoft.com/office/powerpoint/2010/main" val="4255220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3200"/>
            <a:ext cx="9144000" cy="1524000"/>
          </a:xfrm>
        </p:spPr>
        <p:txBody>
          <a:bodyPr>
            <a:normAutofit fontScale="90000"/>
          </a:bodyPr>
          <a:lstStyle/>
          <a:p>
            <a:pPr marL="0" marR="0" lvl="0" indent="0" algn="ctr" defTabSz="914400" rtl="0" eaLnBrk="1" fontAlgn="auto" latinLnBrk="0" hangingPunct="1">
              <a:lnSpc>
                <a:spcPct val="90000"/>
              </a:lnSpc>
              <a:spcBef>
                <a:spcPts val="0"/>
              </a:spcBef>
              <a:spcAft>
                <a:spcPts val="0"/>
              </a:spcAft>
              <a:tabLst/>
              <a:defRPr/>
            </a:pPr>
            <a:r>
              <a:rPr kumimoji="0" lang="en-US" sz="1400" b="0" i="0" u="none" strike="noStrike" kern="1200" cap="none" spc="0" normalizeH="0" baseline="0" noProof="0" dirty="0">
                <a:ln>
                  <a:noFill/>
                </a:ln>
                <a:effectLst/>
                <a:uLnTx/>
                <a:uFillTx/>
                <a:latin typeface="Consolas"/>
                <a:ea typeface="+mn-ea"/>
                <a:cs typeface="+mn-cs"/>
              </a:rPr>
              <a:t>Senzorul infraroșu pasiv (în engleză: PIR sensor) este un dispozitiv electronic care măsoară radiația infraroșie emisă de obiecte aflate în câmpul său vizual. Este mai ales folosit în construcția detectoarelor de mișcare.</a:t>
            </a:r>
            <a:br>
              <a:rPr kumimoji="0" lang="en-US" sz="1400" b="0" i="0" u="none" strike="noStrike" kern="1200" cap="none" spc="0" normalizeH="0" baseline="0" noProof="0" dirty="0">
                <a:ln>
                  <a:noFill/>
                </a:ln>
                <a:effectLst/>
                <a:uLnTx/>
                <a:uFillTx/>
                <a:latin typeface="Consolas"/>
                <a:ea typeface="+mn-ea"/>
                <a:cs typeface="+mn-cs"/>
              </a:rPr>
            </a:br>
            <a:br>
              <a:rPr kumimoji="0" lang="en-US" sz="1400" b="0" i="0" u="none" strike="noStrike" kern="1200" cap="none" spc="0" normalizeH="0" baseline="0" noProof="0" dirty="0">
                <a:ln>
                  <a:noFill/>
                </a:ln>
                <a:effectLst/>
                <a:uLnTx/>
                <a:uFillTx/>
                <a:latin typeface="Consolas"/>
                <a:ea typeface="+mn-ea"/>
                <a:cs typeface="+mn-cs"/>
              </a:rPr>
            </a:br>
            <a:r>
              <a:rPr kumimoji="0" lang="en-US" sz="1400" b="0" i="0" u="none" strike="noStrike" kern="1200" cap="none" spc="0" normalizeH="0" baseline="0" noProof="0" dirty="0">
                <a:ln>
                  <a:noFill/>
                </a:ln>
                <a:effectLst/>
                <a:uLnTx/>
                <a:uFillTx/>
                <a:latin typeface="Consolas"/>
                <a:ea typeface="+mn-ea"/>
                <a:cs typeface="+mn-cs"/>
              </a:rPr>
              <a:t>Senzorul cu infraroșu pasiv, reacționează la schimbarea temperaturii cauzată de schimbarea fluxului radiant.</a:t>
            </a:r>
            <a:br>
              <a:rPr kumimoji="0" lang="en-US" sz="1400" b="0" i="0" u="none" strike="noStrike" kern="1200" cap="none" spc="0" normalizeH="0" baseline="0" noProof="0" dirty="0">
                <a:ln>
                  <a:noFill/>
                </a:ln>
                <a:effectLst/>
                <a:uLnTx/>
                <a:uFillTx/>
                <a:latin typeface="Consolas"/>
                <a:ea typeface="+mn-ea"/>
                <a:cs typeface="+mn-cs"/>
              </a:rPr>
            </a:br>
            <a:br>
              <a:rPr kumimoji="0" lang="en-US" sz="1400" b="0" i="0" u="none" strike="noStrike" kern="1200" cap="none" spc="0" normalizeH="0" baseline="0" noProof="0" dirty="0">
                <a:ln>
                  <a:noFill/>
                </a:ln>
                <a:effectLst/>
                <a:uLnTx/>
                <a:uFillTx/>
                <a:latin typeface="Consolas"/>
                <a:ea typeface="+mn-ea"/>
                <a:cs typeface="+mn-cs"/>
              </a:rPr>
            </a:br>
            <a:r>
              <a:rPr kumimoji="0" lang="en-US" sz="1400" b="0" i="0" u="none" strike="noStrike" kern="1200" cap="none" spc="0" normalizeH="0" baseline="0" noProof="0" dirty="0">
                <a:ln>
                  <a:noFill/>
                </a:ln>
                <a:effectLst/>
                <a:uLnTx/>
                <a:uFillTx/>
                <a:latin typeface="Consolas"/>
                <a:ea typeface="+mn-ea"/>
                <a:cs typeface="+mn-cs"/>
              </a:rPr>
              <a:t>Se adaptează optimal la detecția mișcărilor </a:t>
            </a:r>
            <a:br>
              <a:rPr kumimoji="0" lang="en-US" sz="1400" b="0" i="0" u="none" strike="noStrike" kern="1200" cap="none" spc="0" normalizeH="0" baseline="0" noProof="0" dirty="0">
                <a:ln>
                  <a:noFill/>
                </a:ln>
                <a:effectLst/>
                <a:uLnTx/>
                <a:uFillTx/>
                <a:latin typeface="Consolas"/>
                <a:ea typeface="+mn-ea"/>
                <a:cs typeface="+mn-cs"/>
              </a:rPr>
            </a:br>
            <a:r>
              <a:rPr kumimoji="0" lang="en-US" sz="1400" b="0" i="0" u="none" strike="noStrike" kern="1200" cap="none" spc="0" normalizeH="0" baseline="0" noProof="0" dirty="0">
                <a:ln>
                  <a:noFill/>
                </a:ln>
                <a:effectLst/>
                <a:uLnTx/>
                <a:uFillTx/>
                <a:latin typeface="Consolas"/>
                <a:ea typeface="+mn-ea"/>
                <a:cs typeface="+mn-cs"/>
              </a:rPr>
              <a:t>ce provoacă schimbări în poziționarea unghiulară față de el a corpurilor, atunci când ele se află în raza de acțiune a senzorului.</a:t>
            </a:r>
            <a:br>
              <a:rPr kumimoji="0" lang="en-US" sz="1400" b="0" i="0" u="none" strike="noStrike" kern="1200" cap="none" spc="0" normalizeH="0" baseline="0" noProof="0" dirty="0">
                <a:ln>
                  <a:noFill/>
                </a:ln>
                <a:effectLst/>
                <a:uLnTx/>
                <a:uFillTx/>
                <a:latin typeface="Consolas"/>
                <a:ea typeface="+mn-ea"/>
                <a:cs typeface="+mn-cs"/>
              </a:rPr>
            </a:br>
            <a:br>
              <a:rPr kumimoji="0" lang="en-US" sz="1400" b="0" i="0" u="none" strike="noStrike" kern="1200" cap="none" spc="0" normalizeH="0" baseline="0" noProof="0" dirty="0">
                <a:ln>
                  <a:noFill/>
                </a:ln>
                <a:effectLst/>
                <a:uLnTx/>
                <a:uFillTx/>
                <a:latin typeface="Consolas"/>
                <a:ea typeface="+mn-ea"/>
                <a:cs typeface="+mn-cs"/>
              </a:rPr>
            </a:br>
            <a:r>
              <a:rPr kumimoji="0" lang="en-US" sz="1400" b="0" i="0" u="none" strike="noStrike" kern="1200" cap="none" spc="0" normalizeH="0" baseline="0" noProof="0" dirty="0">
                <a:ln>
                  <a:noFill/>
                </a:ln>
                <a:effectLst/>
                <a:uLnTx/>
                <a:uFillTx/>
                <a:latin typeface="Consolas"/>
                <a:ea typeface="+mn-ea"/>
                <a:cs typeface="+mn-cs"/>
              </a:rPr>
              <a:t>Toate corpurile emit energie sub formă de radiații. Radiațiile infraroșii sunt invizibile pentru ochiul uman, dar pot fi detectate de dispozitive electronice concepute în acest sens.</a:t>
            </a:r>
            <a:br>
              <a:rPr kumimoji="0" lang="en-US" sz="1400" b="0" i="0" u="none" strike="noStrike" kern="1200" cap="none" spc="0" normalizeH="0" baseline="0" noProof="0" dirty="0">
                <a:ln>
                  <a:noFill/>
                </a:ln>
                <a:effectLst/>
                <a:uLnTx/>
                <a:uFillTx/>
                <a:latin typeface="Consolas"/>
                <a:ea typeface="+mn-ea"/>
                <a:cs typeface="+mn-cs"/>
              </a:rPr>
            </a:br>
            <a:br>
              <a:rPr kumimoji="0" lang="en-US" sz="1400" b="0" i="0" u="none" strike="noStrike" kern="1200" cap="none" spc="0" normalizeH="0" baseline="0" noProof="0" dirty="0">
                <a:ln>
                  <a:noFill/>
                </a:ln>
                <a:effectLst/>
                <a:uLnTx/>
                <a:uFillTx/>
                <a:latin typeface="Consolas"/>
                <a:ea typeface="+mn-ea"/>
                <a:cs typeface="+mn-cs"/>
              </a:rPr>
            </a:br>
            <a:endParaRPr lang="en-US" dirty="0"/>
          </a:p>
        </p:txBody>
      </p:sp>
      <p:sp>
        <p:nvSpPr>
          <p:cNvPr id="3" name="Text Placeholder 2"/>
          <p:cNvSpPr>
            <a:spLocks noGrp="1"/>
          </p:cNvSpPr>
          <p:nvPr>
            <p:ph type="body" idx="1"/>
          </p:nvPr>
        </p:nvSpPr>
        <p:spPr>
          <a:xfrm>
            <a:off x="1371600" y="304800"/>
            <a:ext cx="9144000" cy="609599"/>
          </a:xfrm>
        </p:spPr>
        <p:txBody>
          <a:bodyPr>
            <a:normAutofit/>
          </a:bodyPr>
          <a:lstStyle/>
          <a:p>
            <a:pPr algn="ctr"/>
            <a:r>
              <a:rPr lang="en-US" sz="3400" dirty="0">
                <a:solidFill>
                  <a:srgbClr val="FF0000"/>
                </a:solidFill>
              </a:rPr>
              <a:t>Senzorul infrarosu pasiv</a:t>
            </a:r>
          </a:p>
          <a:p>
            <a:pPr algn="ctr"/>
            <a:endParaRPr lang="en-US" sz="3400" dirty="0">
              <a:solidFill>
                <a:srgbClr val="FF0000"/>
              </a:solidFill>
            </a:endParaRPr>
          </a:p>
        </p:txBody>
      </p:sp>
      <p:sp>
        <p:nvSpPr>
          <p:cNvPr id="7" name="CasetăText 6">
            <a:extLst>
              <a:ext uri="{FF2B5EF4-FFF2-40B4-BE49-F238E27FC236}">
                <a16:creationId xmlns:a16="http://schemas.microsoft.com/office/drawing/2014/main" id="{06965BD6-03F1-2468-2388-3F621C01CDF1}"/>
              </a:ext>
            </a:extLst>
          </p:cNvPr>
          <p:cNvSpPr txBox="1"/>
          <p:nvPr/>
        </p:nvSpPr>
        <p:spPr>
          <a:xfrm>
            <a:off x="4343400" y="3733800"/>
            <a:ext cx="3167855" cy="461665"/>
          </a:xfrm>
          <a:prstGeom prst="rect">
            <a:avLst/>
          </a:prstGeom>
          <a:noFill/>
        </p:spPr>
        <p:txBody>
          <a:bodyPr wrap="none" rtlCol="0">
            <a:spAutoFit/>
          </a:bodyPr>
          <a:lstStyle/>
          <a:p>
            <a:pPr algn="ctr"/>
            <a:r>
              <a:rPr lang="en-US" dirty="0"/>
              <a:t> </a:t>
            </a:r>
            <a:r>
              <a:rPr lang="en-US" sz="2400" dirty="0">
                <a:solidFill>
                  <a:srgbClr val="FF0000"/>
                </a:solidFill>
              </a:rPr>
              <a:t>Detectoare de miscare</a:t>
            </a:r>
          </a:p>
        </p:txBody>
      </p:sp>
      <p:sp>
        <p:nvSpPr>
          <p:cNvPr id="8" name="CasetăText 7">
            <a:extLst>
              <a:ext uri="{FF2B5EF4-FFF2-40B4-BE49-F238E27FC236}">
                <a16:creationId xmlns:a16="http://schemas.microsoft.com/office/drawing/2014/main" id="{9B4051C3-4680-6B95-B743-10F7057001AA}"/>
              </a:ext>
            </a:extLst>
          </p:cNvPr>
          <p:cNvSpPr txBox="1"/>
          <p:nvPr/>
        </p:nvSpPr>
        <p:spPr>
          <a:xfrm>
            <a:off x="457200" y="4114800"/>
            <a:ext cx="184731" cy="369332"/>
          </a:xfrm>
          <a:prstGeom prst="rect">
            <a:avLst/>
          </a:prstGeom>
          <a:noFill/>
        </p:spPr>
        <p:txBody>
          <a:bodyPr wrap="none" rtlCol="0">
            <a:spAutoFit/>
          </a:bodyPr>
          <a:lstStyle/>
          <a:p>
            <a:endParaRPr lang="en-US" dirty="0"/>
          </a:p>
        </p:txBody>
      </p:sp>
      <p:sp>
        <p:nvSpPr>
          <p:cNvPr id="9" name="CasetăText 8">
            <a:extLst>
              <a:ext uri="{FF2B5EF4-FFF2-40B4-BE49-F238E27FC236}">
                <a16:creationId xmlns:a16="http://schemas.microsoft.com/office/drawing/2014/main" id="{97E7F4F8-D71A-F515-84E8-7CD07F765D4B}"/>
              </a:ext>
            </a:extLst>
          </p:cNvPr>
          <p:cNvSpPr txBox="1"/>
          <p:nvPr/>
        </p:nvSpPr>
        <p:spPr>
          <a:xfrm>
            <a:off x="152400" y="4572000"/>
            <a:ext cx="11734800" cy="1477328"/>
          </a:xfrm>
          <a:prstGeom prst="rect">
            <a:avLst/>
          </a:prstGeom>
          <a:noFill/>
        </p:spPr>
        <p:txBody>
          <a:bodyPr wrap="square" rtlCol="0">
            <a:spAutoFit/>
          </a:bodyPr>
          <a:lstStyle/>
          <a:p>
            <a:pPr algn="ctr"/>
            <a:r>
              <a:rPr lang="en-US" dirty="0"/>
              <a:t>Un detector de mișcare este un dispozitiv de recunoaștere a mișcărilor de corpuri (obiecte, persoane) în vecinătatea lui. </a:t>
            </a:r>
          </a:p>
          <a:p>
            <a:pPr algn="ctr"/>
            <a:r>
              <a:rPr lang="en-US" dirty="0"/>
              <a:t>Un astfel de detector conține un mecanism fizic sau un senzor electronic care cuantifică mișcarea și care poate să fie </a:t>
            </a:r>
          </a:p>
          <a:p>
            <a:pPr algn="ctr"/>
            <a:r>
              <a:rPr lang="en-US" dirty="0"/>
              <a:t>integrat sau conectat la alte dispozitive care să alerteze utilizatorul de prezența unui obiect în mișcare în raza de acțiune </a:t>
            </a:r>
          </a:p>
          <a:p>
            <a:pPr algn="ctr"/>
            <a:r>
              <a:rPr lang="en-US" dirty="0"/>
              <a:t>a senzorului. Detectoarele de mișcare sunt o componentă vitală a sistemelor de securitate atât pentru locuințe cât și </a:t>
            </a:r>
          </a:p>
          <a:p>
            <a:pPr algn="ctr"/>
            <a:r>
              <a:rPr lang="en-US" dirty="0"/>
              <a:t>pentru firme (companii).</a:t>
            </a:r>
          </a:p>
        </p:txBody>
      </p:sp>
    </p:spTree>
    <p:extLst>
      <p:ext uri="{BB962C8B-B14F-4D97-AF65-F5344CB8AC3E}">
        <p14:creationId xmlns:p14="http://schemas.microsoft.com/office/powerpoint/2010/main" val="1904933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1143000"/>
          </a:xfrm>
        </p:spPr>
        <p:txBody>
          <a:bodyPr anchor="b">
            <a:normAutofit/>
          </a:bodyPr>
          <a:lstStyle/>
          <a:p>
            <a:pPr marL="0" marR="0" lvl="0" indent="0" defTabSz="914400" rtl="0" eaLnBrk="1" fontAlgn="auto" latinLnBrk="0" hangingPunct="1">
              <a:spcBef>
                <a:spcPts val="0"/>
              </a:spcBef>
              <a:spcAft>
                <a:spcPts val="0"/>
              </a:spcAft>
              <a:tabLst/>
              <a:defRPr/>
            </a:pPr>
            <a:r>
              <a:rPr lang="en-US" sz="1900" dirty="0">
                <a:solidFill>
                  <a:srgbClr val="00B0F0"/>
                </a:solidFill>
                <a:hlinkClick r:id="rId2">
                  <a:extLst>
                    <a:ext uri="{A12FA001-AC4F-418D-AE19-62706E023703}">
                      <ahyp:hlinkClr xmlns:ahyp="http://schemas.microsoft.com/office/drawing/2018/hyperlinkcolor" val="tx"/>
                    </a:ext>
                  </a:extLst>
                </a:hlinkClick>
              </a:rPr>
              <a:t>Senzor infraroșu pasiv – Wikipedia</a:t>
            </a:r>
            <a:br>
              <a:rPr lang="en-US" sz="1900" dirty="0">
                <a:solidFill>
                  <a:srgbClr val="00B0F0"/>
                </a:solidFill>
              </a:rPr>
            </a:br>
            <a:r>
              <a:rPr lang="en-US" sz="1900" dirty="0">
                <a:solidFill>
                  <a:srgbClr val="00B0F0"/>
                </a:solidFill>
                <a:hlinkClick r:id="rId3">
                  <a:extLst>
                    <a:ext uri="{A12FA001-AC4F-418D-AE19-62706E023703}">
                      <ahyp:hlinkClr xmlns:ahyp="http://schemas.microsoft.com/office/drawing/2018/hyperlinkcolor" val="tx"/>
                    </a:ext>
                  </a:extLst>
                </a:hlinkClick>
              </a:rPr>
              <a:t>How to Make IR Sensor : 4 Steps (with Pictures) - Instructables</a:t>
            </a:r>
            <a:br>
              <a:rPr lang="en-US" sz="1900" dirty="0">
                <a:solidFill>
                  <a:srgbClr val="00B0F0"/>
                </a:solidFill>
              </a:rPr>
            </a:br>
            <a:endParaRPr lang="en-US" sz="1900" dirty="0">
              <a:solidFill>
                <a:srgbClr val="00B0F0"/>
              </a:solidFill>
            </a:endParaRPr>
          </a:p>
        </p:txBody>
      </p:sp>
      <p:sp>
        <p:nvSpPr>
          <p:cNvPr id="3" name="Text Placeholder 2"/>
          <p:cNvSpPr>
            <a:spLocks noGrp="1"/>
          </p:cNvSpPr>
          <p:nvPr>
            <p:ph sz="half" idx="1"/>
          </p:nvPr>
        </p:nvSpPr>
        <p:spPr>
          <a:xfrm>
            <a:off x="990600" y="3276600"/>
            <a:ext cx="4343400" cy="765175"/>
          </a:xfrm>
        </p:spPr>
        <p:txBody>
          <a:bodyPr>
            <a:normAutofit/>
          </a:bodyPr>
          <a:lstStyle/>
          <a:p>
            <a:pPr marL="0" indent="0" algn="ctr">
              <a:buNone/>
            </a:pPr>
            <a:r>
              <a:rPr lang="en-US" sz="4800" dirty="0">
                <a:solidFill>
                  <a:srgbClr val="FF0000"/>
                </a:solidFill>
              </a:rPr>
              <a:t>Bibliografie</a:t>
            </a:r>
          </a:p>
          <a:p>
            <a:endParaRPr lang="en-US" dirty="0"/>
          </a:p>
          <a:p>
            <a:endParaRPr lang="en-US" dirty="0"/>
          </a:p>
          <a:p>
            <a:endParaRPr lang="en-US" dirty="0"/>
          </a:p>
          <a:p>
            <a:endParaRPr lang="en-US" dirty="0"/>
          </a:p>
        </p:txBody>
      </p:sp>
      <p:pic>
        <p:nvPicPr>
          <p:cNvPr id="5" name="Imagine 4" descr="O imagine care conține circuit, electronice, Componentă electronică, Inginerie electronică&#10;&#10;Descriere generată automat">
            <a:extLst>
              <a:ext uri="{FF2B5EF4-FFF2-40B4-BE49-F238E27FC236}">
                <a16:creationId xmlns:a16="http://schemas.microsoft.com/office/drawing/2014/main" id="{8D33C763-1336-049A-CB67-05D86E4D3071}"/>
              </a:ext>
            </a:extLst>
          </p:cNvPr>
          <p:cNvPicPr>
            <a:picLocks noChangeAspect="1"/>
          </p:cNvPicPr>
          <p:nvPr/>
        </p:nvPicPr>
        <p:blipFill rotWithShape="1">
          <a:blip r:embed="rId4">
            <a:extLst>
              <a:ext uri="{28A0092B-C50C-407E-A947-70E740481C1C}">
                <a14:useLocalDpi xmlns:a14="http://schemas.microsoft.com/office/drawing/2010/main" val="0"/>
              </a:ext>
            </a:extLst>
          </a:blip>
          <a:srcRect l="13499" r="29288" b="-2"/>
          <a:stretch/>
        </p:blipFill>
        <p:spPr>
          <a:xfrm>
            <a:off x="6324600" y="1825625"/>
            <a:ext cx="4343400" cy="4270375"/>
          </a:xfrm>
          <a:prstGeom prst="rect">
            <a:avLst/>
          </a:prstGeom>
          <a:noFill/>
        </p:spPr>
      </p:pic>
      <p:sp>
        <p:nvSpPr>
          <p:cNvPr id="8" name="CasetăText 7">
            <a:extLst>
              <a:ext uri="{FF2B5EF4-FFF2-40B4-BE49-F238E27FC236}">
                <a16:creationId xmlns:a16="http://schemas.microsoft.com/office/drawing/2014/main" id="{9B4051C3-4680-6B95-B743-10F7057001AA}"/>
              </a:ext>
            </a:extLst>
          </p:cNvPr>
          <p:cNvSpPr txBox="1"/>
          <p:nvPr/>
        </p:nvSpPr>
        <p:spPr>
          <a:xfrm>
            <a:off x="457200" y="4114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54303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solidFill>
                  <a:srgbClr val="FF0000"/>
                </a:solidFill>
              </a:rPr>
              <a:t>Componente</a:t>
            </a:r>
            <a:endParaRPr dirty="0">
              <a:solidFill>
                <a:srgbClr val="FF0000"/>
              </a:solidFill>
            </a:endParaRPr>
          </a:p>
        </p:txBody>
      </p:sp>
      <p:sp>
        <p:nvSpPr>
          <p:cNvPr id="14" name="Content Placeholder 13"/>
          <p:cNvSpPr>
            <a:spLocks noGrp="1"/>
          </p:cNvSpPr>
          <p:nvPr>
            <p:ph idx="1"/>
          </p:nvPr>
        </p:nvSpPr>
        <p:spPr/>
        <p:txBody>
          <a:bodyPr>
            <a:normAutofit lnSpcReduction="10000"/>
          </a:bodyPr>
          <a:lstStyle/>
          <a:p>
            <a:r>
              <a:rPr lang="en-US" dirty="0"/>
              <a:t>1  LM358</a:t>
            </a:r>
          </a:p>
          <a:p>
            <a:r>
              <a:rPr lang="en-US" dirty="0"/>
              <a:t>1  Fotodioda </a:t>
            </a:r>
          </a:p>
          <a:p>
            <a:r>
              <a:rPr lang="en-US" dirty="0"/>
              <a:t>1  LED IR </a:t>
            </a:r>
          </a:p>
          <a:p>
            <a:r>
              <a:rPr lang="en-US" dirty="0"/>
              <a:t>1  LED Galben</a:t>
            </a:r>
          </a:p>
          <a:p>
            <a:r>
              <a:rPr lang="en-US" dirty="0"/>
              <a:t>1  Rezistor variabil de 10 KOhm</a:t>
            </a:r>
          </a:p>
          <a:p>
            <a:r>
              <a:rPr lang="en-US" dirty="0"/>
              <a:t>1  Rezistor de 10 KOhm</a:t>
            </a:r>
          </a:p>
          <a:p>
            <a:r>
              <a:rPr lang="en-US" dirty="0"/>
              <a:t>1  Rezistor de 100 Ohmi</a:t>
            </a:r>
          </a:p>
          <a:p>
            <a:r>
              <a:rPr lang="en-US" dirty="0"/>
              <a:t>1 Rezistor de 330 Ohmi</a:t>
            </a:r>
          </a:p>
          <a:p>
            <a:r>
              <a:rPr lang="en-US" dirty="0"/>
              <a:t>câteva fire </a:t>
            </a: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Schema electrica</a:t>
            </a:r>
            <a:endParaRPr dirty="0">
              <a:solidFill>
                <a:srgbClr val="FF0000"/>
              </a:solidFill>
            </a:endParaRPr>
          </a:p>
        </p:txBody>
      </p:sp>
      <p:pic>
        <p:nvPicPr>
          <p:cNvPr id="6" name="Substituent conținut 5" descr="O imagine care conține diagramă, Plan, Desen tehnic, schematic&#10;&#10;Descriere generată automat">
            <a:extLst>
              <a:ext uri="{FF2B5EF4-FFF2-40B4-BE49-F238E27FC236}">
                <a16:creationId xmlns:a16="http://schemas.microsoft.com/office/drawing/2014/main" id="{77115925-3BB4-27AD-366B-6AE560A71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464" y="1828800"/>
            <a:ext cx="7815072" cy="4267200"/>
          </a:xfrm>
        </p:spPr>
      </p:pic>
    </p:spTree>
    <p:extLst>
      <p:ext uri="{BB962C8B-B14F-4D97-AF65-F5344CB8AC3E}">
        <p14:creationId xmlns:p14="http://schemas.microsoft.com/office/powerpoint/2010/main" val="21161901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Implementarea circuitului</a:t>
            </a:r>
            <a:endParaRPr dirty="0">
              <a:solidFill>
                <a:srgbClr val="FF0000"/>
              </a:solidFill>
            </a:endParaRPr>
          </a:p>
        </p:txBody>
      </p:sp>
      <p:pic>
        <p:nvPicPr>
          <p:cNvPr id="14" name="Imagine 13" descr="O imagine care conține cablu, instrument, burghiu, podea&#10;&#10;Descriere generată automat">
            <a:extLst>
              <a:ext uri="{FF2B5EF4-FFF2-40B4-BE49-F238E27FC236}">
                <a16:creationId xmlns:a16="http://schemas.microsoft.com/office/drawing/2014/main" id="{2C510F6D-D7E6-58F1-3836-0CB10B31A5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752600"/>
            <a:ext cx="3200400" cy="4267200"/>
          </a:xfrm>
          <a:prstGeom prst="rect">
            <a:avLst/>
          </a:prstGeom>
        </p:spPr>
      </p:pic>
      <p:pic>
        <p:nvPicPr>
          <p:cNvPr id="3" name="418528380_6985536264868338_7271260418096482051_n">
            <a:hlinkClick r:id="" action="ppaction://media"/>
            <a:extLst>
              <a:ext uri="{FF2B5EF4-FFF2-40B4-BE49-F238E27FC236}">
                <a16:creationId xmlns:a16="http://schemas.microsoft.com/office/drawing/2014/main" id="{50CF2DE1-DA6C-C62B-056B-0652F2087D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53201" y="1752600"/>
            <a:ext cx="2400300" cy="4267200"/>
          </a:xfrm>
          <a:prstGeom prst="rect">
            <a:avLst/>
          </a:prstGeom>
        </p:spPr>
      </p:pic>
    </p:spTree>
    <p:extLst>
      <p:ext uri="{BB962C8B-B14F-4D97-AF65-F5344CB8AC3E}">
        <p14:creationId xmlns:p14="http://schemas.microsoft.com/office/powerpoint/2010/main" val="10156979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Principiul de functionare</a:t>
            </a:r>
            <a:endParaRPr dirty="0">
              <a:solidFill>
                <a:srgbClr val="FF0000"/>
              </a:solidFill>
            </a:endParaRPr>
          </a:p>
        </p:txBody>
      </p:sp>
      <p:sp>
        <p:nvSpPr>
          <p:cNvPr id="3" name="Content Placeholder 2"/>
          <p:cNvSpPr>
            <a:spLocks noGrp="1"/>
          </p:cNvSpPr>
          <p:nvPr>
            <p:ph sz="half" idx="1"/>
          </p:nvPr>
        </p:nvSpPr>
        <p:spPr/>
        <p:txBody>
          <a:bodyPr>
            <a:normAutofit/>
          </a:bodyPr>
          <a:lstStyle/>
          <a:p>
            <a:endParaRPr lang="en-US" dirty="0"/>
          </a:p>
          <a:p>
            <a:r>
              <a:rPr lang="en-US" dirty="0"/>
              <a:t>Senzor IR folosit pentru a detecta orice mișcare făcută în fața celor doi senzori, care este led IR și fotodiodă.</a:t>
            </a:r>
          </a:p>
          <a:p>
            <a:endParaRPr lang="en-US" dirty="0"/>
          </a:p>
          <a:p>
            <a:r>
              <a:rPr lang="en-US" dirty="0"/>
              <a:t>Intervalul senzorului Ir poate fi ajustat folosind un rezistor variabil.</a:t>
            </a:r>
          </a:p>
          <a:p>
            <a:endParaRPr lang="en-US" dirty="0"/>
          </a:p>
          <a:p>
            <a:endParaRPr lang="en-US" dirty="0"/>
          </a:p>
          <a:p>
            <a:endParaRPr dirty="0"/>
          </a:p>
        </p:txBody>
      </p:sp>
      <p:sp>
        <p:nvSpPr>
          <p:cNvPr id="6" name="Substituent conținut 5">
            <a:extLst>
              <a:ext uri="{FF2B5EF4-FFF2-40B4-BE49-F238E27FC236}">
                <a16:creationId xmlns:a16="http://schemas.microsoft.com/office/drawing/2014/main" id="{D70EF7F4-4899-35A7-683C-FE6AA4E2D40C}"/>
              </a:ext>
            </a:extLst>
          </p:cNvPr>
          <p:cNvSpPr>
            <a:spLocks noGrp="1"/>
          </p:cNvSpPr>
          <p:nvPr>
            <p:ph sz="half" idx="2"/>
          </p:nvPr>
        </p:nvSpPr>
        <p:spPr/>
        <p:txBody>
          <a:bodyPr>
            <a:normAutofit/>
          </a:bodyPr>
          <a:lstStyle/>
          <a:p>
            <a:endParaRPr lang="en-US" dirty="0"/>
          </a:p>
          <a:p>
            <a:r>
              <a:rPr lang="en-US" dirty="0"/>
              <a:t>Gama depinde de calitatea și specificațiile led - ului Ir și fotodiodei utilizate.</a:t>
            </a:r>
          </a:p>
          <a:p>
            <a:pPr marL="0" indent="0">
              <a:buNone/>
            </a:pPr>
            <a:endParaRPr lang="en-US" dirty="0"/>
          </a:p>
          <a:p>
            <a:r>
              <a:rPr lang="en-US" dirty="0"/>
              <a:t>Fotodioda trebuie  plasată în polarizare inversă.</a:t>
            </a:r>
          </a:p>
        </p:txBody>
      </p:sp>
    </p:spTree>
    <p:extLst>
      <p:ext uri="{BB962C8B-B14F-4D97-AF65-F5344CB8AC3E}">
        <p14:creationId xmlns:p14="http://schemas.microsoft.com/office/powerpoint/2010/main" val="4145261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057400"/>
            <a:ext cx="9144000" cy="3733800"/>
          </a:xfrm>
        </p:spPr>
        <p:txBody>
          <a:bodyPr>
            <a:normAutofit/>
          </a:bodyPr>
          <a:lstStyle/>
          <a:p>
            <a:pPr marL="0" marR="0" lvl="0" indent="0" algn="ctr" defTabSz="914400" rtl="0" eaLnBrk="1" fontAlgn="auto" latinLnBrk="0" hangingPunct="1">
              <a:lnSpc>
                <a:spcPct val="90000"/>
              </a:lnSpc>
              <a:spcBef>
                <a:spcPts val="0"/>
              </a:spcBef>
              <a:spcAft>
                <a:spcPts val="0"/>
              </a:spcAft>
              <a:tabLst/>
              <a:defRPr/>
            </a:pPr>
            <a:r>
              <a:rPr kumimoji="0" lang="en-US" sz="2000" b="0" i="0" u="none" strike="noStrike" kern="1200" cap="none" spc="0" normalizeH="0" baseline="0" noProof="0" dirty="0">
                <a:ln>
                  <a:noFill/>
                </a:ln>
                <a:effectLst/>
                <a:uLnTx/>
                <a:uFillTx/>
                <a:latin typeface="Consolas"/>
                <a:ea typeface="+mn-ea"/>
                <a:cs typeface="+mn-cs"/>
              </a:rPr>
              <a:t>Dispozitivele optoelectronice reprezintă elemente care transformă energia radiaţiilor electromagnetice (luminoase sau a altor radiaţii din spectrul invizibil) în energie electrică sau invers în mod direct, fără intermediul altor forme de energie.</a:t>
            </a:r>
            <a:br>
              <a:rPr kumimoji="0" lang="en-US" sz="2000" b="0" i="0" u="none" strike="noStrike" kern="1200" cap="none" spc="0" normalizeH="0" baseline="0" noProof="0" dirty="0">
                <a:ln>
                  <a:noFill/>
                </a:ln>
                <a:effectLst/>
                <a:uLnTx/>
                <a:uFillTx/>
                <a:latin typeface="Consolas"/>
                <a:ea typeface="+mn-ea"/>
                <a:cs typeface="+mn-cs"/>
              </a:rPr>
            </a:br>
            <a:r>
              <a:rPr kumimoji="0" lang="en-US" sz="2000" b="0" i="0" u="none" strike="noStrike" kern="1200" cap="none" spc="0" normalizeH="0" baseline="0" noProof="0" dirty="0">
                <a:ln>
                  <a:noFill/>
                </a:ln>
                <a:effectLst/>
                <a:uLnTx/>
                <a:uFillTx/>
                <a:latin typeface="Consolas"/>
                <a:ea typeface="+mn-ea"/>
                <a:cs typeface="+mn-cs"/>
              </a:rPr>
              <a:t> </a:t>
            </a:r>
            <a:br>
              <a:rPr kumimoji="0" lang="en-US" sz="2000" b="0" i="0" u="none" strike="noStrike" kern="1200" cap="none" spc="0" normalizeH="0" baseline="0" noProof="0" dirty="0">
                <a:ln>
                  <a:noFill/>
                </a:ln>
                <a:effectLst/>
                <a:uLnTx/>
                <a:uFillTx/>
                <a:latin typeface="Consolas"/>
                <a:ea typeface="+mn-ea"/>
                <a:cs typeface="+mn-cs"/>
              </a:rPr>
            </a:br>
            <a:r>
              <a:rPr kumimoji="0" lang="en-US" sz="2000" b="0" i="0" u="none" strike="noStrike" kern="1200" cap="none" spc="0" normalizeH="0" baseline="0" noProof="0" dirty="0">
                <a:ln>
                  <a:noFill/>
                </a:ln>
                <a:effectLst/>
                <a:uLnTx/>
                <a:uFillTx/>
                <a:latin typeface="Consolas"/>
                <a:ea typeface="+mn-ea"/>
                <a:cs typeface="+mn-cs"/>
              </a:rPr>
              <a:t>Fenomenele fizice fundamentale care stau la baza funcţionării</a:t>
            </a:r>
            <a:r>
              <a:rPr lang="en-US" sz="2000" dirty="0">
                <a:latin typeface="Consolas"/>
                <a:ea typeface="+mn-ea"/>
                <a:cs typeface="+mn-cs"/>
              </a:rPr>
              <a:t> </a:t>
            </a:r>
            <a:r>
              <a:rPr kumimoji="0" lang="en-US" sz="2000" b="0" i="0" u="none" strike="noStrike" kern="1200" cap="none" spc="0" normalizeH="0" baseline="0" noProof="0" dirty="0">
                <a:ln>
                  <a:noFill/>
                </a:ln>
                <a:effectLst/>
                <a:uLnTx/>
                <a:uFillTx/>
                <a:latin typeface="Consolas"/>
                <a:ea typeface="+mn-ea"/>
                <a:cs typeface="+mn-cs"/>
              </a:rPr>
              <a:t>dispozitivelor optoelectronice sunt absorbţia radiaţiei electromagnetice în corpul solid şi recombinarea radiativă a purtătorilor de sarcină în semiconductor. </a:t>
            </a:r>
            <a:br>
              <a:rPr kumimoji="0" lang="en-US" sz="1400" b="0" i="0" u="none" strike="noStrike" kern="1200" cap="none" spc="0" normalizeH="0" baseline="0" noProof="0" dirty="0">
                <a:ln>
                  <a:noFill/>
                </a:ln>
                <a:effectLst/>
                <a:uLnTx/>
                <a:uFillTx/>
                <a:latin typeface="Consolas"/>
                <a:ea typeface="+mn-ea"/>
                <a:cs typeface="+mn-cs"/>
              </a:rPr>
            </a:br>
            <a:endParaRPr lang="en-US" dirty="0"/>
          </a:p>
        </p:txBody>
      </p:sp>
      <p:sp>
        <p:nvSpPr>
          <p:cNvPr id="3" name="Text Placeholder 2"/>
          <p:cNvSpPr>
            <a:spLocks noGrp="1"/>
          </p:cNvSpPr>
          <p:nvPr>
            <p:ph type="body" idx="1"/>
          </p:nvPr>
        </p:nvSpPr>
        <p:spPr>
          <a:xfrm>
            <a:off x="1371600" y="1066801"/>
            <a:ext cx="9144000" cy="1066800"/>
          </a:xfrm>
        </p:spPr>
        <p:txBody>
          <a:bodyPr>
            <a:normAutofit/>
          </a:bodyPr>
          <a:lstStyle/>
          <a:p>
            <a:pPr algn="ctr"/>
            <a:r>
              <a:rPr lang="en-US" sz="3400" dirty="0">
                <a:solidFill>
                  <a:srgbClr val="FF0000"/>
                </a:solidFill>
              </a:rPr>
              <a:t>Dispozitive optoelectronice</a:t>
            </a:r>
            <a:endParaRPr sz="3400" dirty="0">
              <a:solidFill>
                <a:srgbClr val="FF0000"/>
              </a:solidFill>
            </a:endParaRPr>
          </a:p>
        </p:txBody>
      </p:sp>
    </p:spTree>
    <p:extLst>
      <p:ext uri="{BB962C8B-B14F-4D97-AF65-F5344CB8AC3E}">
        <p14:creationId xmlns:p14="http://schemas.microsoft.com/office/powerpoint/2010/main" val="34444352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Clasificare</a:t>
            </a:r>
            <a:endParaRPr dirty="0">
              <a:solidFill>
                <a:srgbClr val="FF0000"/>
              </a:solidFill>
            </a:endParaRPr>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3894831826"/>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0276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Fotodioda</a:t>
            </a:r>
            <a:endParaRPr dirty="0">
              <a:solidFill>
                <a:srgbClr val="FF0000"/>
              </a:solidFill>
            </a:endParaRPr>
          </a:p>
        </p:txBody>
      </p:sp>
      <p:sp>
        <p:nvSpPr>
          <p:cNvPr id="3" name="Text Placeholder 2"/>
          <p:cNvSpPr>
            <a:spLocks noGrp="1"/>
          </p:cNvSpPr>
          <p:nvPr>
            <p:ph type="body" idx="1"/>
          </p:nvPr>
        </p:nvSpPr>
        <p:spPr>
          <a:xfrm>
            <a:off x="1676400" y="1676400"/>
            <a:ext cx="8763000" cy="685800"/>
          </a:xfrm>
        </p:spPr>
        <p:txBody>
          <a:bodyPr>
            <a:normAutofit fontScale="92500"/>
          </a:bodyPr>
          <a:lstStyle/>
          <a:p>
            <a:pPr algn="ctr"/>
            <a:r>
              <a:rPr lang="en-US" dirty="0"/>
              <a:t>FOTODIODA este un dispozitiv semiconductor ce conţine două regiuni: una de tip p şi una de tip n, aflate în contact, zona de trecere numindu-se joncţiune p-n. </a:t>
            </a:r>
            <a:endParaRPr dirty="0"/>
          </a:p>
        </p:txBody>
      </p:sp>
      <p:pic>
        <p:nvPicPr>
          <p:cNvPr id="8" name="Substituent conținut 7" descr="O imagine care conține simbol&#10;&#10;Descriere generată automat">
            <a:extLst>
              <a:ext uri="{FF2B5EF4-FFF2-40B4-BE49-F238E27FC236}">
                <a16:creationId xmlns:a16="http://schemas.microsoft.com/office/drawing/2014/main" id="{D7F2AAC6-EED3-8800-2721-F54ACE9F95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438400" y="3343387"/>
            <a:ext cx="2362200" cy="2062430"/>
          </a:xfrm>
        </p:spPr>
      </p:pic>
      <p:pic>
        <p:nvPicPr>
          <p:cNvPr id="10" name="Substituent conținut 9" descr="O imagine care conține text, diagramă, linie, captură de ecran&#10;&#10;Descriere generată automat">
            <a:extLst>
              <a:ext uri="{FF2B5EF4-FFF2-40B4-BE49-F238E27FC236}">
                <a16:creationId xmlns:a16="http://schemas.microsoft.com/office/drawing/2014/main" id="{C2B280BA-2D64-89B1-115F-D23FCD089A6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34000" y="3352800"/>
            <a:ext cx="4408713" cy="2057399"/>
          </a:xfrm>
        </p:spPr>
      </p:pic>
      <p:sp>
        <p:nvSpPr>
          <p:cNvPr id="14" name="Substituent text 13">
            <a:extLst>
              <a:ext uri="{FF2B5EF4-FFF2-40B4-BE49-F238E27FC236}">
                <a16:creationId xmlns:a16="http://schemas.microsoft.com/office/drawing/2014/main" id="{A9B25C7F-405E-2764-C6E0-759BBF116A15}"/>
              </a:ext>
            </a:extLst>
          </p:cNvPr>
          <p:cNvSpPr>
            <a:spLocks noGrp="1"/>
          </p:cNvSpPr>
          <p:nvPr>
            <p:ph type="body" sz="quarter" idx="3"/>
          </p:nvPr>
        </p:nvSpPr>
        <p:spPr>
          <a:xfrm>
            <a:off x="2438400" y="2514600"/>
            <a:ext cx="7315200" cy="685800"/>
          </a:xfrm>
        </p:spPr>
        <p:txBody>
          <a:bodyPr>
            <a:normAutofit fontScale="92500"/>
          </a:bodyPr>
          <a:lstStyle/>
          <a:p>
            <a:pPr algn="ctr"/>
            <a:r>
              <a:rPr lang="en-US" dirty="0">
                <a:solidFill>
                  <a:srgbClr val="FFFF00"/>
                </a:solidFill>
              </a:rPr>
              <a:t>Simbolul fotodiodei în schemele electronice și structura acesteia sunt prezentate în figurile urmatoare.</a:t>
            </a:r>
          </a:p>
        </p:txBody>
      </p:sp>
    </p:spTree>
    <p:extLst>
      <p:ext uri="{BB962C8B-B14F-4D97-AF65-F5344CB8AC3E}">
        <p14:creationId xmlns:p14="http://schemas.microsoft.com/office/powerpoint/2010/main" val="14758423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Purtatorii de sarcina</a:t>
            </a:r>
            <a:endParaRPr dirty="0">
              <a:solidFill>
                <a:srgbClr val="FF0000"/>
              </a:solidFill>
            </a:endParaRPr>
          </a:p>
        </p:txBody>
      </p:sp>
      <p:sp>
        <p:nvSpPr>
          <p:cNvPr id="3" name="CasetăText 2">
            <a:extLst>
              <a:ext uri="{FF2B5EF4-FFF2-40B4-BE49-F238E27FC236}">
                <a16:creationId xmlns:a16="http://schemas.microsoft.com/office/drawing/2014/main" id="{DD0C2558-9C67-9B4C-5D6E-0C8EB37471F3}"/>
              </a:ext>
            </a:extLst>
          </p:cNvPr>
          <p:cNvSpPr txBox="1"/>
          <p:nvPr/>
        </p:nvSpPr>
        <p:spPr>
          <a:xfrm>
            <a:off x="609600" y="1981200"/>
            <a:ext cx="10820400" cy="1754326"/>
          </a:xfrm>
          <a:prstGeom prst="rect">
            <a:avLst/>
          </a:prstGeom>
          <a:noFill/>
        </p:spPr>
        <p:txBody>
          <a:bodyPr wrap="square" rtlCol="0">
            <a:spAutoFit/>
          </a:bodyPr>
          <a:lstStyle/>
          <a:p>
            <a:pPr algn="ctr"/>
            <a:r>
              <a:rPr lang="en-US" dirty="0">
                <a:solidFill>
                  <a:srgbClr val="00B0F0"/>
                </a:solidFill>
              </a:rPr>
              <a:t>În absența unui câmp extern </a:t>
            </a:r>
            <a:r>
              <a:rPr lang="en-US" dirty="0"/>
              <a:t>mişcarea purtătorilor de sarcină liberi din regiunile p și n are un caracter dezordonat, iar electronii difuzează spre regiunea p iar golurile spre regiunea n. La întîlnirea dintre electron şi gol are loc fenomenul de recombinare care determină o scădere a concentraţiei de electroni în zona n şi de goluri în zona p. Acest fenomen face ca regiunea n să devină electropozitivă comportându-se ca o veritabilă sursă electrică. În joncţiune apare astfel un câmp electric intern dirijat de la regiunea n spre regiunea p, care limitează migrarea purtătorilor. </a:t>
            </a:r>
          </a:p>
        </p:txBody>
      </p:sp>
      <p:pic>
        <p:nvPicPr>
          <p:cNvPr id="5" name="Imagine 4" descr="O imagine care conține captură de ecran, diagramă, linie, număr&#10;&#10;Descriere generată automat">
            <a:extLst>
              <a:ext uri="{FF2B5EF4-FFF2-40B4-BE49-F238E27FC236}">
                <a16:creationId xmlns:a16="http://schemas.microsoft.com/office/drawing/2014/main" id="{9DA370EF-FD95-7243-7067-4B402B0CF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4114800"/>
            <a:ext cx="2789162" cy="1158340"/>
          </a:xfrm>
          <a:prstGeom prst="rect">
            <a:avLst/>
          </a:prstGeom>
        </p:spPr>
      </p:pic>
    </p:spTree>
    <p:extLst>
      <p:ext uri="{BB962C8B-B14F-4D97-AF65-F5344CB8AC3E}">
        <p14:creationId xmlns:p14="http://schemas.microsoft.com/office/powerpoint/2010/main" val="215988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3bb2fdc-ac4c-4546-a10f-61230e6fc6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AF4F568CF076468D5749D2999F5FB7" ma:contentTypeVersion="13" ma:contentTypeDescription="Create a new document." ma:contentTypeScope="" ma:versionID="92d2fa6f1f7b5ec9a19afa9c62df486e">
  <xsd:schema xmlns:xsd="http://www.w3.org/2001/XMLSchema" xmlns:xs="http://www.w3.org/2001/XMLSchema" xmlns:p="http://schemas.microsoft.com/office/2006/metadata/properties" xmlns:ns3="8cf32f53-8ae5-45ff-9bdd-6361e69a718a" xmlns:ns4="23bb2fdc-ac4c-4546-a10f-61230e6fc6b5" targetNamespace="http://schemas.microsoft.com/office/2006/metadata/properties" ma:root="true" ma:fieldsID="89e6b00ad8a99a335d9ff9acb1ccdf1d" ns3:_="" ns4:_="">
    <xsd:import namespace="8cf32f53-8ae5-45ff-9bdd-6361e69a718a"/>
    <xsd:import namespace="23bb2fdc-ac4c-4546-a10f-61230e6fc6b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f32f53-8ae5-45ff-9bdd-6361e69a71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bb2fdc-ac4c-4546-a10f-61230e6fc6b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D953F-093F-4F4F-8DB6-0120750A2FBF}">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8cf32f53-8ae5-45ff-9bdd-6361e69a718a"/>
    <ds:schemaRef ds:uri="http://purl.org/dc/terms/"/>
    <ds:schemaRef ds:uri="http://schemas.openxmlformats.org/package/2006/metadata/core-properties"/>
    <ds:schemaRef ds:uri="23bb2fdc-ac4c-4546-a10f-61230e6fc6b5"/>
    <ds:schemaRef ds:uri="http://www.w3.org/XML/1998/namespace"/>
    <ds:schemaRef ds:uri="http://purl.org/dc/dcmitype/"/>
  </ds:schemaRefs>
</ds:datastoreItem>
</file>

<file path=customXml/itemProps2.xml><?xml version="1.0" encoding="utf-8"?>
<ds:datastoreItem xmlns:ds="http://schemas.openxmlformats.org/officeDocument/2006/customXml" ds:itemID="{C2BD976C-344A-44C1-9A5C-404E0793F9CA}">
  <ds:schemaRefs>
    <ds:schemaRef ds:uri="http://schemas.microsoft.com/sharepoint/v3/contenttype/forms"/>
  </ds:schemaRefs>
</ds:datastoreItem>
</file>

<file path=customXml/itemProps3.xml><?xml version="1.0" encoding="utf-8"?>
<ds:datastoreItem xmlns:ds="http://schemas.openxmlformats.org/officeDocument/2006/customXml" ds:itemID="{1E7C78C1-CCC4-4044-B742-34BEEECDAA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f32f53-8ae5-45ff-9bdd-6361e69a718a"/>
    <ds:schemaRef ds:uri="23bb2fdc-ac4c-4546-a10f-61230e6fc6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307</TotalTime>
  <Words>1016</Words>
  <Application>Microsoft Office PowerPoint</Application>
  <PresentationFormat>Ecran lat</PresentationFormat>
  <Paragraphs>67</Paragraphs>
  <Slides>15</Slides>
  <Notes>0</Notes>
  <HiddenSlides>0</HiddenSlides>
  <MMClips>1</MMClips>
  <ScaleCrop>false</ScaleCrop>
  <HeadingPairs>
    <vt:vector size="6" baseType="variant">
      <vt:variant>
        <vt:lpstr>Fonturi utilizate</vt:lpstr>
      </vt:variant>
      <vt:variant>
        <vt:i4>4</vt:i4>
      </vt:variant>
      <vt:variant>
        <vt:lpstr>Temă</vt:lpstr>
      </vt:variant>
      <vt:variant>
        <vt:i4>1</vt:i4>
      </vt:variant>
      <vt:variant>
        <vt:lpstr>Titluri diapozitive</vt:lpstr>
      </vt:variant>
      <vt:variant>
        <vt:i4>15</vt:i4>
      </vt:variant>
    </vt:vector>
  </HeadingPairs>
  <TitlesOfParts>
    <vt:vector size="20" baseType="lpstr">
      <vt:lpstr>Arial</vt:lpstr>
      <vt:lpstr>Cambria Math</vt:lpstr>
      <vt:lpstr>Candara</vt:lpstr>
      <vt:lpstr>Consolas</vt:lpstr>
      <vt:lpstr>Tech Computer 16x9</vt:lpstr>
      <vt:lpstr>Senzor IR</vt:lpstr>
      <vt:lpstr>Componente</vt:lpstr>
      <vt:lpstr>Schema electrica</vt:lpstr>
      <vt:lpstr>Implementarea circuitului</vt:lpstr>
      <vt:lpstr>Principiul de functionare</vt:lpstr>
      <vt:lpstr>Dispozitivele optoelectronice reprezintă elemente care transformă energia radiaţiilor electromagnetice (luminoase sau a altor radiaţii din spectrul invizibil) în energie electrică sau invers în mod direct, fără intermediul altor forme de energie.   Fenomenele fizice fundamentale care stau la baza funcţionării dispozitivelor optoelectronice sunt absorbţia radiaţiei electromagnetice în corpul solid şi recombinarea radiativă a purtătorilor de sarcină în semiconductor.  </vt:lpstr>
      <vt:lpstr>Clasificare</vt:lpstr>
      <vt:lpstr>Fotodioda</vt:lpstr>
      <vt:lpstr>Purtatorii de sarcina</vt:lpstr>
      <vt:lpstr>Purtatorii de sarcina</vt:lpstr>
      <vt:lpstr>Efect fotovoltaic</vt:lpstr>
      <vt:lpstr>Caracteristicavolt-amperica</vt:lpstr>
      <vt:lpstr>1. Intensitatea curentului la întuneric IS, este valoarea curentului invers în absenţa  fluxului luminos şi la polarizarea inversă specificată (de ordinul 1÷50 nA la tensiuni  de cca.30V) 2. Tensiunea maximă de lucru (indicată de producător) 3. Sensibilitatea integrală la iluminare a fotodiodei: K=dI/dΦ  4. Sensibilitatea spectrală indică răspunsul fotodiodei la diferite lungimi de undă ale  radiației incidente și se reprezintă sub forma unui grafic; în figura următoare este  prezentată sensibilitatea spectrală relativă pentru o fotodiodă pe bază de Si             5. Timpul de creștere și de scădere, care reprezintă intervalul de timp în care curentul  crește de la 10% la 90% și respectiv scade de la 90% la 10% din valoarea maximă  la iluminarea fotodiodei în regim pulsat. </vt:lpstr>
      <vt:lpstr>Senzorul infraroșu pasiv (în engleză: PIR sensor) este un dispozitiv electronic care măsoară radiația infraroșie emisă de obiecte aflate în câmpul său vizual. Este mai ales folosit în construcția detectoarelor de mișcare.  Senzorul cu infraroșu pasiv, reacționează la schimbarea temperaturii cauzată de schimbarea fluxului radiant.  Se adaptează optimal la detecția mișcărilor  ce provoacă schimbări în poziționarea unghiulară față de el a corpurilor, atunci când ele se află în raza de acțiune a senzorului.  Toate corpurile emit energie sub formă de radiații. Radiațiile infraroșii sunt invizibile pentru ochiul uman, dar pot fi detectate de dispozitive electronice concepute în acest sens.  </vt:lpstr>
      <vt:lpstr>Senzor infraroșu pasiv – Wikipedia How to Make IR Sensor : 4 Steps (with Pictures) - Instructables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Senzor IR</dc:title>
  <dc:creator>Major Norbert Apai</dc:creator>
  <cp:lastModifiedBy>Major Norbert Apai</cp:lastModifiedBy>
  <cp:revision>12</cp:revision>
  <dcterms:created xsi:type="dcterms:W3CDTF">2023-12-30T21:32:14Z</dcterms:created>
  <dcterms:modified xsi:type="dcterms:W3CDTF">2024-01-14T21:40:38Z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0x010100D4AF4F568CF076468D5749D2999F5FB7</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5b58b62f-6f94-46bd-8089-18e64b0a9abb_Enabled">
    <vt:lpwstr>true</vt:lpwstr>
  </property>
  <property fmtid="{D5CDD505-2E9C-101B-9397-08002B2CF9AE}" pid="9" name="MSIP_Label_5b58b62f-6f94-46bd-8089-18e64b0a9abb_SetDate">
    <vt:lpwstr>2023-12-30T21:41:09Z</vt:lpwstr>
  </property>
  <property fmtid="{D5CDD505-2E9C-101B-9397-08002B2CF9AE}" pid="10" name="MSIP_Label_5b58b62f-6f94-46bd-8089-18e64b0a9abb_Method">
    <vt:lpwstr>Standard</vt:lpwstr>
  </property>
  <property fmtid="{D5CDD505-2E9C-101B-9397-08002B2CF9AE}" pid="11" name="MSIP_Label_5b58b62f-6f94-46bd-8089-18e64b0a9abb_Name">
    <vt:lpwstr>defa4170-0d19-0005-0004-bc88714345d2</vt:lpwstr>
  </property>
  <property fmtid="{D5CDD505-2E9C-101B-9397-08002B2CF9AE}" pid="12" name="MSIP_Label_5b58b62f-6f94-46bd-8089-18e64b0a9abb_SiteId">
    <vt:lpwstr>a6eb79fa-c4a9-4cce-818d-b85274d15305</vt:lpwstr>
  </property>
  <property fmtid="{D5CDD505-2E9C-101B-9397-08002B2CF9AE}" pid="13" name="MSIP_Label_5b58b62f-6f94-46bd-8089-18e64b0a9abb_ActionId">
    <vt:lpwstr>0c289fc9-e49f-4bd8-87d7-ca4f25082c2d</vt:lpwstr>
  </property>
  <property fmtid="{D5CDD505-2E9C-101B-9397-08002B2CF9AE}" pid="14" name="MSIP_Label_5b58b62f-6f94-46bd-8089-18e64b0a9abb_ContentBits">
    <vt:lpwstr>0</vt:lpwstr>
  </property>
</Properties>
</file>